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25" r:id="rId1"/>
  </p:sldMasterIdLst>
  <p:notesMasterIdLst>
    <p:notesMasterId r:id="rId57"/>
  </p:notesMasterIdLst>
  <p:sldIdLst>
    <p:sldId id="256" r:id="rId2"/>
    <p:sldId id="257" r:id="rId3"/>
    <p:sldId id="258" r:id="rId4"/>
    <p:sldId id="259" r:id="rId5"/>
    <p:sldId id="278" r:id="rId6"/>
    <p:sldId id="261" r:id="rId7"/>
    <p:sldId id="260" r:id="rId8"/>
    <p:sldId id="262" r:id="rId9"/>
    <p:sldId id="263" r:id="rId10"/>
    <p:sldId id="267" r:id="rId11"/>
    <p:sldId id="265" r:id="rId12"/>
    <p:sldId id="266" r:id="rId13"/>
    <p:sldId id="268" r:id="rId14"/>
    <p:sldId id="274" r:id="rId15"/>
    <p:sldId id="272" r:id="rId16"/>
    <p:sldId id="273" r:id="rId17"/>
    <p:sldId id="269" r:id="rId18"/>
    <p:sldId id="276" r:id="rId19"/>
    <p:sldId id="270" r:id="rId20"/>
    <p:sldId id="275" r:id="rId21"/>
    <p:sldId id="271" r:id="rId22"/>
    <p:sldId id="279" r:id="rId23"/>
    <p:sldId id="280" r:id="rId24"/>
    <p:sldId id="281" r:id="rId25"/>
    <p:sldId id="282" r:id="rId26"/>
    <p:sldId id="305" r:id="rId27"/>
    <p:sldId id="306" r:id="rId28"/>
    <p:sldId id="307" r:id="rId29"/>
    <p:sldId id="287" r:id="rId30"/>
    <p:sldId id="285" r:id="rId31"/>
    <p:sldId id="288" r:id="rId32"/>
    <p:sldId id="289" r:id="rId33"/>
    <p:sldId id="286" r:id="rId34"/>
    <p:sldId id="290" r:id="rId35"/>
    <p:sldId id="292" r:id="rId36"/>
    <p:sldId id="291" r:id="rId37"/>
    <p:sldId id="294" r:id="rId38"/>
    <p:sldId id="295" r:id="rId39"/>
    <p:sldId id="296" r:id="rId40"/>
    <p:sldId id="297" r:id="rId41"/>
    <p:sldId id="298" r:id="rId42"/>
    <p:sldId id="299" r:id="rId43"/>
    <p:sldId id="300" r:id="rId44"/>
    <p:sldId id="302" r:id="rId45"/>
    <p:sldId id="301" r:id="rId46"/>
    <p:sldId id="308" r:id="rId47"/>
    <p:sldId id="303" r:id="rId48"/>
    <p:sldId id="309" r:id="rId49"/>
    <p:sldId id="310" r:id="rId50"/>
    <p:sldId id="311" r:id="rId51"/>
    <p:sldId id="317" r:id="rId52"/>
    <p:sldId id="318" r:id="rId53"/>
    <p:sldId id="319" r:id="rId54"/>
    <p:sldId id="320" r:id="rId55"/>
    <p:sldId id="316" r:id="rId56"/>
  </p:sldIdLst>
  <p:sldSz cx="9144000" cy="5143500" type="screen16x9"/>
  <p:notesSz cx="6858000" cy="9144000"/>
  <p:embeddedFontLst>
    <p:embeddedFont>
      <p:font typeface="Calibri" panose="020F0502020204030204" pitchFamily="34" charset="0"/>
      <p:regular r:id="rId58"/>
      <p:bold r:id="rId59"/>
      <p:italic r:id="rId60"/>
      <p:boldItalic r:id="rId61"/>
    </p:embeddedFont>
    <p:embeddedFont>
      <p:font typeface="Calibri Light" panose="020F0302020204030204" pitchFamily="34" charset="0"/>
      <p:regular r:id="rId62"/>
      <p:italic r:id="rId63"/>
    </p:embeddedFont>
    <p:embeddedFont>
      <p:font typeface="Open Sans" panose="020B0604020202020204" charset="0"/>
      <p:regular r:id="rId64"/>
      <p:bold r:id="rId65"/>
      <p:italic r:id="rId66"/>
      <p:boldItalic r:id="rId67"/>
    </p:embeddedFont>
    <p:embeddedFont>
      <p:font typeface="PT Sans Narrow" panose="020B0604020202020204" charset="0"/>
      <p:regular r:id="rId68"/>
      <p:bold r:id="rId6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AEA"/>
    <a:srgbClr val="E6E6E6"/>
    <a:srgbClr val="DDDDDD"/>
    <a:srgbClr val="D9D9D9"/>
    <a:srgbClr val="F8F8F8"/>
    <a:srgbClr val="990033"/>
    <a:srgbClr val="C34949"/>
    <a:srgbClr val="004A82"/>
    <a:srgbClr val="5E336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2" d="100"/>
          <a:sy n="112" d="100"/>
        </p:scale>
        <p:origin x="210"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6.fntdata"/><Relationship Id="rId68"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font" Target="fonts/font9.fntdata"/><Relationship Id="rId5" Type="http://schemas.openxmlformats.org/officeDocument/2006/relationships/slide" Target="slides/slide4.xml"/><Relationship Id="rId61" Type="http://schemas.openxmlformats.org/officeDocument/2006/relationships/font" Target="fonts/font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F4CB4-3973-4D00-A7D3-EDA8D1164B0D}" type="datetimeFigureOut">
              <a:rPr lang="en-US" smtClean="0"/>
              <a:t>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178D7F-8EC1-4EE8-94D1-557CF603B485}" type="slidenum">
              <a:rPr lang="en-US" smtClean="0"/>
              <a:t>‹#›</a:t>
            </a:fld>
            <a:endParaRPr lang="en-US"/>
          </a:p>
        </p:txBody>
      </p:sp>
    </p:spTree>
    <p:extLst>
      <p:ext uri="{BB962C8B-B14F-4D97-AF65-F5344CB8AC3E}">
        <p14:creationId xmlns:p14="http://schemas.microsoft.com/office/powerpoint/2010/main" val="1563445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4750737"/>
            <a:ext cx="9144000" cy="498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4454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30347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09226"/>
            <a:ext cx="1971675" cy="431992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9226"/>
            <a:ext cx="5800725" cy="4319924"/>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899320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21"/>
        <p:cNvGrpSpPr/>
        <p:nvPr/>
      </p:nvGrpSpPr>
      <p:grpSpPr>
        <a:xfrm>
          <a:off x="0" y="0"/>
          <a:ext cx="0" cy="0"/>
          <a:chOff x="0" y="0"/>
          <a:chExt cx="0" cy="0"/>
        </a:xfrm>
      </p:grpSpPr>
      <p:sp>
        <p:nvSpPr>
          <p:cNvPr id="24" name="Google Shape;24;p3"/>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pPr lvl="0"/>
            <a:r>
              <a:rPr lang="en-US"/>
              <a:t>Click to edit Master text styles</a:t>
            </a:r>
          </a:p>
        </p:txBody>
      </p:sp>
      <p:sp>
        <p:nvSpPr>
          <p:cNvPr id="25" name="Google Shape;25;p3"/>
          <p:cNvSpPr txBox="1">
            <a:spLocks noGrp="1"/>
          </p:cNvSpPr>
          <p:nvPr>
            <p:ph type="sldNum" idx="12"/>
          </p:nvPr>
        </p:nvSpPr>
        <p:spPr>
          <a:xfrm>
            <a:off x="8472458" y="4798743"/>
            <a:ext cx="548700" cy="258074"/>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400" b="0" i="0" u="none" strike="noStrike" cap="none">
                <a:solidFill>
                  <a:schemeClr val="bg1">
                    <a:lumMod val="85000"/>
                  </a:schemeClr>
                </a:solidFill>
                <a:latin typeface="Open Sans"/>
                <a:ea typeface="Open Sans"/>
                <a:cs typeface="Open Sans"/>
                <a:sym typeface="Open Sans"/>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Open Sans"/>
                <a:ea typeface="Open Sans"/>
                <a:cs typeface="Open Sans"/>
                <a:sym typeface="Open Sans"/>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Open Sans"/>
                <a:ea typeface="Open Sans"/>
                <a:cs typeface="Open Sans"/>
                <a:sym typeface="Open Sans"/>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Open Sans"/>
                <a:ea typeface="Open Sans"/>
                <a:cs typeface="Open Sans"/>
                <a:sym typeface="Open Sans"/>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Open Sans"/>
                <a:ea typeface="Open Sans"/>
                <a:cs typeface="Open Sans"/>
                <a:sym typeface="Open Sans"/>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Open Sans"/>
                <a:ea typeface="Open Sans"/>
                <a:cs typeface="Open Sans"/>
                <a:sym typeface="Open Sans"/>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Open Sans"/>
                <a:ea typeface="Open Sans"/>
                <a:cs typeface="Open Sans"/>
                <a:sym typeface="Open Sans"/>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Open Sans"/>
                <a:ea typeface="Open Sans"/>
                <a:cs typeface="Open Sans"/>
                <a:sym typeface="Open Sans"/>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Open Sans"/>
                <a:ea typeface="Open Sans"/>
                <a:cs typeface="Open Sans"/>
                <a:sym typeface="Open Sans"/>
              </a:defRPr>
            </a:lvl9pPr>
          </a:lstStyle>
          <a:p>
            <a:fld id="{00000000-1234-1234-1234-123412341234}" type="slidenum">
              <a:rPr lang="en-US" smtClean="0"/>
              <a:pPr/>
              <a:t>‹#›</a:t>
            </a:fld>
            <a:endParaRPr lang="en-US"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E0953CCE-F6CC-482F-948B-98E22E0ACA13}"/>
              </a:ext>
            </a:extLst>
          </p:cNvPr>
          <p:cNvSpPr>
            <a:spLocks noGrp="1"/>
          </p:cNvSpPr>
          <p:nvPr>
            <p:ph type="ftr" sz="quarter" idx="13"/>
          </p:nvPr>
        </p:nvSpPr>
        <p:spPr/>
        <p:txBody>
          <a:bodyPr/>
          <a:lstStyle>
            <a:lvl1pPr>
              <a:defRPr cap="none" baseline="0"/>
            </a:lvl1pPr>
          </a:lstStyle>
          <a:p>
            <a:endParaRPr lang="en-US" dirty="0"/>
          </a:p>
        </p:txBody>
      </p:sp>
    </p:spTree>
    <p:extLst>
      <p:ext uri="{BB962C8B-B14F-4D97-AF65-F5344CB8AC3E}">
        <p14:creationId xmlns:p14="http://schemas.microsoft.com/office/powerpoint/2010/main" val="3116808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66488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accent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00545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384301"/>
            <a:ext cx="3703320" cy="30175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6344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43820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2573778108"/>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92682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Footer Placeholder 7"/>
          <p:cNvSpPr>
            <a:spLocks noGrp="1"/>
          </p:cNvSpPr>
          <p:nvPr>
            <p:ph type="ftr" sz="quarter" idx="11"/>
          </p:nvPr>
        </p:nvSpPr>
        <p:spPr/>
        <p:txBody>
          <a:bodyPr/>
          <a:lstStyle>
            <a:lvl1pPr>
              <a:defRPr cap="none" baseline="0">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64210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95934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5234" cy="617220"/>
          </a:xfrm>
        </p:spPr>
        <p:txBody>
          <a:bodyPr tIns="0" bIns="0" anchor="b">
            <a:noAutofit/>
          </a:bodyPr>
          <a:lstStyle>
            <a:lvl1pPr>
              <a:defRPr sz="27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3686307"/>
          </a:xfrm>
          <a:solidFill>
            <a:schemeClr val="bg2">
              <a:lumMod val="90000"/>
            </a:schemeClr>
          </a:solidFill>
        </p:spPr>
        <p:txBody>
          <a:bodyPr lIns="457200" tIns="45720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22960" y="4430268"/>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55654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AEAEA"/>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9" name="Rectangle 8"/>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822960" y="4798743"/>
            <a:ext cx="3617103" cy="273844"/>
          </a:xfrm>
          <a:prstGeom prst="rect">
            <a:avLst/>
          </a:prstGeom>
        </p:spPr>
        <p:txBody>
          <a:bodyPr vert="horz" lIns="91440" tIns="45720" rIns="91440" bIns="45720" rtlCol="0" anchor="ctr"/>
          <a:lstStyle>
            <a:lvl1pPr algn="l">
              <a:defRPr sz="1400" cap="none" baseline="0">
                <a:solidFill>
                  <a:schemeClr val="bg1">
                    <a:lumMod val="85000"/>
                  </a:schemeClr>
                </a:solidFill>
              </a:defRPr>
            </a:lvl1pPr>
          </a:lstStyle>
          <a:p>
            <a:endParaRPr lang="en-US" dirty="0"/>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1400">
                <a:solidFill>
                  <a:schemeClr val="bg1">
                    <a:lumMod val="85000"/>
                  </a:schemeClr>
                </a:solidFill>
              </a:defRPr>
            </a:lvl1pPr>
          </a:lstStyle>
          <a:p>
            <a:fld id="{00000000-1234-1234-1234-123412341234}" type="slidenum">
              <a:rPr lang="en-US" smtClean="0"/>
              <a:pPr/>
              <a:t>‹#›</a:t>
            </a:fld>
            <a:endParaRPr lang="en-US" dirty="0"/>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0036788"/>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Lst>
  <p:hf hdr="0" dt="0"/>
  <p:txStyles>
    <p:titleStyle>
      <a:lvl1pPr algn="l" defTabSz="685800" rtl="0" eaLnBrk="1" latinLnBrk="0" hangingPunct="1">
        <a:lnSpc>
          <a:spcPct val="85000"/>
        </a:lnSpc>
        <a:spcBef>
          <a:spcPct val="0"/>
        </a:spcBef>
        <a:buNone/>
        <a:defRPr sz="4300" kern="1200" spc="-38" baseline="0">
          <a:solidFill>
            <a:schemeClr val="accent1">
              <a:lumMod val="7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30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24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slide" Target="slide5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slide" Target="slide5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slide" Target="slide5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slide" Target="slide50.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slide" Target="slide5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slide" Target="slide51.xml"/><Relationship Id="rId2" Type="http://schemas.openxmlformats.org/officeDocument/2006/relationships/slide" Target="slide50.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slide" Target="slide51.xml"/><Relationship Id="rId2" Type="http://schemas.openxmlformats.org/officeDocument/2006/relationships/slide" Target="slide50.xml"/><Relationship Id="rId1" Type="http://schemas.openxmlformats.org/officeDocument/2006/relationships/slideLayout" Target="../slideLayouts/slideLayout2.xml"/><Relationship Id="rId4" Type="http://schemas.openxmlformats.org/officeDocument/2006/relationships/slide" Target="slide52.xml"/></Relationships>
</file>

<file path=ppt/slides/_rels/slide27.xml.rels><?xml version="1.0" encoding="UTF-8" standalone="yes"?>
<Relationships xmlns="http://schemas.openxmlformats.org/package/2006/relationships"><Relationship Id="rId3" Type="http://schemas.openxmlformats.org/officeDocument/2006/relationships/slide" Target="slide53.xml"/><Relationship Id="rId2" Type="http://schemas.openxmlformats.org/officeDocument/2006/relationships/slide" Target="slide5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 Target="slide54.xml"/><Relationship Id="rId2" Type="http://schemas.openxmlformats.org/officeDocument/2006/relationships/slide" Target="slide5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slide" Target="slide49.xml"/><Relationship Id="rId2" Type="http://schemas.openxmlformats.org/officeDocument/2006/relationships/slide" Target="slide50.xml"/><Relationship Id="rId1" Type="http://schemas.openxmlformats.org/officeDocument/2006/relationships/slideLayout" Target="../slideLayouts/slideLayout2.xml"/><Relationship Id="rId6" Type="http://schemas.openxmlformats.org/officeDocument/2006/relationships/slide" Target="slide54.xml"/><Relationship Id="rId5" Type="http://schemas.openxmlformats.org/officeDocument/2006/relationships/slide" Target="slide51.xml"/><Relationship Id="rId4" Type="http://schemas.openxmlformats.org/officeDocument/2006/relationships/slide" Target="slide53.xml"/></Relationships>
</file>

<file path=ppt/slides/_rels/slide42.xml.rels><?xml version="1.0" encoding="UTF-8" standalone="yes"?>
<Relationships xmlns="http://schemas.openxmlformats.org/package/2006/relationships"><Relationship Id="rId3" Type="http://schemas.openxmlformats.org/officeDocument/2006/relationships/slide" Target="slide52.xml"/><Relationship Id="rId2" Type="http://schemas.openxmlformats.org/officeDocument/2006/relationships/slide" Target="slide53.xml"/><Relationship Id="rId1" Type="http://schemas.openxmlformats.org/officeDocument/2006/relationships/slideLayout" Target="../slideLayouts/slideLayout2.xml"/><Relationship Id="rId5" Type="http://schemas.openxmlformats.org/officeDocument/2006/relationships/slide" Target="slide54.xml"/><Relationship Id="rId4" Type="http://schemas.openxmlformats.org/officeDocument/2006/relationships/slide" Target="slide50.xml"/></Relationships>
</file>

<file path=ppt/slides/_rels/slide43.xml.rels><?xml version="1.0" encoding="UTF-8" standalone="yes"?>
<Relationships xmlns="http://schemas.openxmlformats.org/package/2006/relationships"><Relationship Id="rId3" Type="http://schemas.openxmlformats.org/officeDocument/2006/relationships/slide" Target="slide52.xml"/><Relationship Id="rId2" Type="http://schemas.openxmlformats.org/officeDocument/2006/relationships/slide" Target="slide53.xml"/><Relationship Id="rId1" Type="http://schemas.openxmlformats.org/officeDocument/2006/relationships/slideLayout" Target="../slideLayouts/slideLayout2.xml"/><Relationship Id="rId5" Type="http://schemas.openxmlformats.org/officeDocument/2006/relationships/slide" Target="slide54.xml"/><Relationship Id="rId4" Type="http://schemas.openxmlformats.org/officeDocument/2006/relationships/slide" Target="slide5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hyperlink" Target="https://www.csoonline.com/article/3218104/what-is-stuxnet-who-created-it-and-how-does-it-work.html" TargetMode="External"/><Relationship Id="rId2" Type="http://schemas.openxmlformats.org/officeDocument/2006/relationships/hyperlink" Target="https://www.bleepingcomputer.com/news/security/heres-a-list-of-29-different-types-of-usb-attacks/" TargetMode="Externa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slide" Target="slide50.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slide" Target="slide50.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D66FB-C3A6-4393-955F-94274F705738}"/>
              </a:ext>
            </a:extLst>
          </p:cNvPr>
          <p:cNvSpPr>
            <a:spLocks noGrp="1"/>
          </p:cNvSpPr>
          <p:nvPr>
            <p:ph type="ctrTitle"/>
          </p:nvPr>
        </p:nvSpPr>
        <p:spPr>
          <a:xfrm>
            <a:off x="825038" y="2090321"/>
            <a:ext cx="7543800" cy="962858"/>
          </a:xfrm>
        </p:spPr>
        <p:txBody>
          <a:bodyPr/>
          <a:lstStyle/>
          <a:p>
            <a:r>
              <a:rPr lang="en-US" dirty="0"/>
              <a:t>USafeB: USB Sandbox</a:t>
            </a:r>
          </a:p>
        </p:txBody>
      </p:sp>
      <p:sp>
        <p:nvSpPr>
          <p:cNvPr id="3" name="Subtitle 2">
            <a:extLst>
              <a:ext uri="{FF2B5EF4-FFF2-40B4-BE49-F238E27FC236}">
                <a16:creationId xmlns:a16="http://schemas.microsoft.com/office/drawing/2014/main" id="{2951AB93-3EDC-4619-AA5B-FF99FB475C53}"/>
              </a:ext>
            </a:extLst>
          </p:cNvPr>
          <p:cNvSpPr>
            <a:spLocks noGrp="1"/>
          </p:cNvSpPr>
          <p:nvPr>
            <p:ph type="subTitle" idx="1"/>
          </p:nvPr>
        </p:nvSpPr>
        <p:spPr/>
        <p:txBody>
          <a:bodyPr>
            <a:normAutofit fontScale="92500" lnSpcReduction="20000"/>
          </a:bodyPr>
          <a:lstStyle/>
          <a:p>
            <a:r>
              <a:rPr lang="en-US" sz="1600" dirty="0"/>
              <a:t>Supervised by:</a:t>
            </a:r>
          </a:p>
          <a:p>
            <a:r>
              <a:rPr lang="en-US" sz="2000" b="1" dirty="0"/>
              <a:t>Prof. Dr. Mohamed Abougabal</a:t>
            </a:r>
            <a:br>
              <a:rPr lang="en-US" sz="2000" b="1" dirty="0"/>
            </a:br>
            <a:r>
              <a:rPr lang="en-US" sz="2000" b="1" dirty="0"/>
              <a:t>Dr. Ahmed Kosba</a:t>
            </a:r>
          </a:p>
        </p:txBody>
      </p:sp>
    </p:spTree>
    <p:extLst>
      <p:ext uri="{BB962C8B-B14F-4D97-AF65-F5344CB8AC3E}">
        <p14:creationId xmlns:p14="http://schemas.microsoft.com/office/powerpoint/2010/main" val="35370859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solidFill>
                  <a:schemeClr val="bg1">
                    <a:lumMod val="85000"/>
                  </a:schemeClr>
                </a:solidFill>
              </a:rPr>
              <a:t>Introduction</a:t>
            </a:r>
          </a:p>
          <a:p>
            <a:pPr marL="571500" indent="-457200">
              <a:buFont typeface="+mj-lt"/>
              <a:buAutoNum type="arabicPeriod"/>
            </a:pPr>
            <a:r>
              <a:rPr lang="en-US" sz="2000" dirty="0"/>
              <a:t>Motivation And Attacks</a:t>
            </a:r>
          </a:p>
          <a:p>
            <a:pPr marL="571500" indent="-457200">
              <a:buFont typeface="+mj-lt"/>
              <a:buAutoNum type="arabicPeriod"/>
            </a:pPr>
            <a:r>
              <a:rPr lang="en-US" sz="2000" dirty="0">
                <a:solidFill>
                  <a:schemeClr val="bg1">
                    <a:lumMod val="85000"/>
                  </a:schemeClr>
                </a:solidFill>
              </a:rPr>
              <a:t>Summary Of Related Work</a:t>
            </a:r>
          </a:p>
          <a:p>
            <a:pPr marL="571500" indent="-457200">
              <a:buFont typeface="+mj-lt"/>
              <a:buAutoNum type="arabicPeriod"/>
            </a:pPr>
            <a:r>
              <a:rPr lang="en-US" sz="2000" dirty="0">
                <a:solidFill>
                  <a:schemeClr val="bg1">
                    <a:lumMod val="85000"/>
                  </a:schemeClr>
                </a:solidFill>
              </a:rPr>
              <a:t>Need To Extend Related Work</a:t>
            </a:r>
          </a:p>
          <a:p>
            <a:pPr marL="571500" indent="-457200">
              <a:buFont typeface="+mj-lt"/>
              <a:buAutoNum type="arabicPeriod"/>
            </a:pPr>
            <a:r>
              <a:rPr lang="en-US" sz="2000" dirty="0">
                <a:solidFill>
                  <a:schemeClr val="bg1">
                    <a:lumMod val="85000"/>
                  </a:schemeClr>
                </a:solidFill>
              </a:rPr>
              <a:t>Scope Of Project</a:t>
            </a:r>
          </a:p>
          <a:p>
            <a:pPr marL="571500" indent="-457200">
              <a:buFont typeface="+mj-lt"/>
              <a:buAutoNum type="arabicPeriod"/>
            </a:pPr>
            <a:r>
              <a:rPr lang="en-US" sz="2000" dirty="0">
                <a:solidFill>
                  <a:schemeClr val="bg1">
                    <a:lumMod val="85000"/>
                  </a:schemeClr>
                </a:solidFill>
              </a:rPr>
              <a:t>Proposed Solution</a:t>
            </a:r>
          </a:p>
          <a:p>
            <a:pPr marL="571500" indent="-457200">
              <a:buFont typeface="+mj-lt"/>
              <a:buAutoNum type="arabicPeriod"/>
            </a:pPr>
            <a:r>
              <a:rPr lang="en-US" sz="2000" dirty="0">
                <a:solidFill>
                  <a:schemeClr val="bg1">
                    <a:lumMod val="85000"/>
                  </a:schemeClr>
                </a:solidFill>
              </a:rPr>
              <a:t>Features</a:t>
            </a:r>
          </a:p>
          <a:p>
            <a:pPr marL="571500" indent="-457200">
              <a:buFont typeface="+mj-lt"/>
              <a:buAutoNum type="arabicPeriod"/>
            </a:pPr>
            <a:r>
              <a:rPr lang="en-US" sz="2000" dirty="0">
                <a:solidFill>
                  <a:schemeClr val="bg1">
                    <a:lumMod val="85000"/>
                  </a:schemeClr>
                </a:solidFill>
              </a:rPr>
              <a:t>Future Extension</a:t>
            </a:r>
          </a:p>
          <a:p>
            <a:pPr marL="571500" indent="-457200">
              <a:buFont typeface="+mj-lt"/>
              <a:buAutoNum type="arabicPeriod"/>
            </a:pPr>
            <a:r>
              <a:rPr lang="en-US" sz="2000" dirty="0">
                <a:solidFill>
                  <a:schemeClr val="bg1">
                    <a:lumMod val="85000"/>
                  </a:schemeClr>
                </a:solidFill>
              </a:rPr>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1634595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49CB744-EFD7-46CA-9938-47343C41149C}"/>
              </a:ext>
            </a:extLst>
          </p:cNvPr>
          <p:cNvSpPr>
            <a:spLocks noGrp="1"/>
          </p:cNvSpPr>
          <p:nvPr>
            <p:ph type="body" idx="1"/>
          </p:nvPr>
        </p:nvSpPr>
        <p:spPr/>
        <p:txBody>
          <a:bodyPr/>
          <a:lstStyle/>
          <a:p>
            <a:r>
              <a:rPr lang="en-US" dirty="0"/>
              <a:t>Universal Serial Bus (USB) peripherals indispensable part of humanity’s lives</a:t>
            </a:r>
          </a:p>
          <a:p>
            <a:r>
              <a:rPr lang="en-US" dirty="0"/>
              <a:t>Widely used by individuals and organization</a:t>
            </a:r>
          </a:p>
          <a:p>
            <a:r>
              <a:rPr lang="en-US" dirty="0"/>
              <a:t>It’s popularity only makes threat more severe</a:t>
            </a:r>
          </a:p>
          <a:p>
            <a:r>
              <a:rPr lang="en-US" dirty="0"/>
              <a:t>Commonly used peripherals become dangerous attack vectors.</a:t>
            </a:r>
          </a:p>
          <a:p>
            <a:endParaRPr lang="en-US" dirty="0"/>
          </a:p>
        </p:txBody>
      </p:sp>
      <p:sp>
        <p:nvSpPr>
          <p:cNvPr id="3" name="Slide Number Placeholder 2">
            <a:extLst>
              <a:ext uri="{FF2B5EF4-FFF2-40B4-BE49-F238E27FC236}">
                <a16:creationId xmlns:a16="http://schemas.microsoft.com/office/drawing/2014/main" id="{4FE44783-F429-45C4-92A6-DCAB84592D01}"/>
              </a:ext>
            </a:extLst>
          </p:cNvPr>
          <p:cNvSpPr>
            <a:spLocks noGrp="1"/>
          </p:cNvSpPr>
          <p:nvPr>
            <p:ph type="sldNum" idx="12"/>
          </p:nvPr>
        </p:nvSpPr>
        <p:spPr/>
        <p:txBody>
          <a:bodyPr/>
          <a:lstStyle/>
          <a:p>
            <a:fld id="{00000000-1234-1234-1234-123412341234}" type="slidenum">
              <a:rPr lang="en-US" smtClean="0"/>
              <a:pPr/>
              <a:t>11</a:t>
            </a:fld>
            <a:endParaRPr lang="en-US" dirty="0"/>
          </a:p>
        </p:txBody>
      </p:sp>
      <p:sp>
        <p:nvSpPr>
          <p:cNvPr id="4" name="Title 3">
            <a:extLst>
              <a:ext uri="{FF2B5EF4-FFF2-40B4-BE49-F238E27FC236}">
                <a16:creationId xmlns:a16="http://schemas.microsoft.com/office/drawing/2014/main" id="{04C15C9D-D0E4-4C66-B33D-5970273C9799}"/>
              </a:ext>
            </a:extLst>
          </p:cNvPr>
          <p:cNvSpPr>
            <a:spLocks noGrp="1"/>
          </p:cNvSpPr>
          <p:nvPr>
            <p:ph type="title"/>
          </p:nvPr>
        </p:nvSpPr>
        <p:spPr/>
        <p:txBody>
          <a:bodyPr/>
          <a:lstStyle/>
          <a:p>
            <a:r>
              <a:rPr lang="en-US" dirty="0"/>
              <a:t>2.	Motivation and Attacks</a:t>
            </a:r>
          </a:p>
        </p:txBody>
      </p:sp>
      <p:sp>
        <p:nvSpPr>
          <p:cNvPr id="5" name="Footer Placeholder 4">
            <a:extLst>
              <a:ext uri="{FF2B5EF4-FFF2-40B4-BE49-F238E27FC236}">
                <a16:creationId xmlns:a16="http://schemas.microsoft.com/office/drawing/2014/main" id="{B5FC4621-5327-4063-93D8-89E21A493E2B}"/>
              </a:ext>
            </a:extLst>
          </p:cNvPr>
          <p:cNvSpPr>
            <a:spLocks noGrp="1"/>
          </p:cNvSpPr>
          <p:nvPr>
            <p:ph type="ftr" sz="quarter" idx="13"/>
          </p:nvPr>
        </p:nvSpPr>
        <p:spPr/>
        <p:txBody>
          <a:bodyPr/>
          <a:lstStyle/>
          <a:p>
            <a:r>
              <a:rPr lang="en-US" dirty="0"/>
              <a:t>Motivation and Attacks</a:t>
            </a:r>
          </a:p>
        </p:txBody>
      </p:sp>
      <p:sp>
        <p:nvSpPr>
          <p:cNvPr id="6" name="TextBox 5">
            <a:extLst>
              <a:ext uri="{FF2B5EF4-FFF2-40B4-BE49-F238E27FC236}">
                <a16:creationId xmlns:a16="http://schemas.microsoft.com/office/drawing/2014/main" id="{CA55867A-27EB-4364-9473-DBF2CD3ED9CB}"/>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2" action="ppaction://hlinksldjump"/>
              </a:rPr>
              <a:t>[2]</a:t>
            </a:r>
            <a:endParaRPr lang="en-US" sz="4000" dirty="0"/>
          </a:p>
        </p:txBody>
      </p:sp>
    </p:spTree>
    <p:extLst>
      <p:ext uri="{BB962C8B-B14F-4D97-AF65-F5344CB8AC3E}">
        <p14:creationId xmlns:p14="http://schemas.microsoft.com/office/powerpoint/2010/main" val="2793921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ABD38B7-A62C-4A9A-A106-F09B891C17FC}"/>
              </a:ext>
            </a:extLst>
          </p:cNvPr>
          <p:cNvSpPr>
            <a:spLocks noGrp="1"/>
          </p:cNvSpPr>
          <p:nvPr>
            <p:ph type="sldNum" idx="12"/>
          </p:nvPr>
        </p:nvSpPr>
        <p:spPr/>
        <p:txBody>
          <a:bodyPr/>
          <a:lstStyle/>
          <a:p>
            <a:fld id="{00000000-1234-1234-1234-123412341234}" type="slidenum">
              <a:rPr lang="en-US" smtClean="0"/>
              <a:pPr/>
              <a:t>12</a:t>
            </a:fld>
            <a:endParaRPr lang="en-US" dirty="0"/>
          </a:p>
        </p:txBody>
      </p:sp>
      <p:sp>
        <p:nvSpPr>
          <p:cNvPr id="4" name="Title 3">
            <a:extLst>
              <a:ext uri="{FF2B5EF4-FFF2-40B4-BE49-F238E27FC236}">
                <a16:creationId xmlns:a16="http://schemas.microsoft.com/office/drawing/2014/main" id="{55B9D2D6-E733-4169-936B-D16F7699A6A5}"/>
              </a:ext>
            </a:extLst>
          </p:cNvPr>
          <p:cNvSpPr>
            <a:spLocks noGrp="1"/>
          </p:cNvSpPr>
          <p:nvPr>
            <p:ph type="title"/>
          </p:nvPr>
        </p:nvSpPr>
        <p:spPr>
          <a:xfrm>
            <a:off x="822959" y="214953"/>
            <a:ext cx="8107395" cy="1088068"/>
          </a:xfrm>
        </p:spPr>
        <p:txBody>
          <a:bodyPr>
            <a:normAutofit/>
          </a:bodyPr>
          <a:lstStyle/>
          <a:p>
            <a:r>
              <a:rPr lang="en-US" sz="3900" dirty="0"/>
              <a:t>2.	Motivation and Attacks (Cont’d)</a:t>
            </a:r>
          </a:p>
        </p:txBody>
      </p:sp>
      <p:sp>
        <p:nvSpPr>
          <p:cNvPr id="5" name="Footer Placeholder 4">
            <a:extLst>
              <a:ext uri="{FF2B5EF4-FFF2-40B4-BE49-F238E27FC236}">
                <a16:creationId xmlns:a16="http://schemas.microsoft.com/office/drawing/2014/main" id="{71C7D119-0B5A-473D-BEE3-EB1EE84A6ED1}"/>
              </a:ext>
            </a:extLst>
          </p:cNvPr>
          <p:cNvSpPr>
            <a:spLocks noGrp="1"/>
          </p:cNvSpPr>
          <p:nvPr>
            <p:ph type="ftr" sz="quarter" idx="13"/>
          </p:nvPr>
        </p:nvSpPr>
        <p:spPr/>
        <p:txBody>
          <a:bodyPr/>
          <a:lstStyle/>
          <a:p>
            <a:r>
              <a:rPr lang="en-US" dirty="0"/>
              <a:t>Motivation and Attacks</a:t>
            </a:r>
          </a:p>
        </p:txBody>
      </p:sp>
      <p:sp>
        <p:nvSpPr>
          <p:cNvPr id="6" name="Google Shape;135;p23">
            <a:extLst>
              <a:ext uri="{FF2B5EF4-FFF2-40B4-BE49-F238E27FC236}">
                <a16:creationId xmlns:a16="http://schemas.microsoft.com/office/drawing/2014/main" id="{3365507F-61E7-46DB-A86E-5C3DD57029FE}"/>
              </a:ext>
            </a:extLst>
          </p:cNvPr>
          <p:cNvSpPr/>
          <p:nvPr/>
        </p:nvSpPr>
        <p:spPr>
          <a:xfrm>
            <a:off x="3923400" y="1382576"/>
            <a:ext cx="1297200" cy="631800"/>
          </a:xfrm>
          <a:prstGeom prst="roundRect">
            <a:avLst>
              <a:gd name="adj" fmla="val 16667"/>
            </a:avLst>
          </a:prstGeom>
          <a:solidFill>
            <a:schemeClr val="accent4">
              <a:lumMod val="50000"/>
              <a:alpha val="75000"/>
            </a:scheme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USB Hardware</a:t>
            </a:r>
            <a:endParaRPr dirty="0"/>
          </a:p>
        </p:txBody>
      </p:sp>
      <p:sp>
        <p:nvSpPr>
          <p:cNvPr id="7" name="Google Shape;136;p23">
            <a:extLst>
              <a:ext uri="{FF2B5EF4-FFF2-40B4-BE49-F238E27FC236}">
                <a16:creationId xmlns:a16="http://schemas.microsoft.com/office/drawing/2014/main" id="{75C7A5C8-8888-46E9-8F81-977371545616}"/>
              </a:ext>
            </a:extLst>
          </p:cNvPr>
          <p:cNvSpPr/>
          <p:nvPr/>
        </p:nvSpPr>
        <p:spPr>
          <a:xfrm>
            <a:off x="5616943" y="3177306"/>
            <a:ext cx="1297200" cy="631800"/>
          </a:xfrm>
          <a:prstGeom prst="roundRect">
            <a:avLst>
              <a:gd name="adj" fmla="val 16667"/>
            </a:avLst>
          </a:prstGeom>
          <a:solidFill>
            <a:srgbClr val="5E3367">
              <a:alpha val="75000"/>
            </a:srgb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Not Re-programmed Peripherals</a:t>
            </a:r>
            <a:endParaRPr dirty="0"/>
          </a:p>
        </p:txBody>
      </p:sp>
      <p:sp>
        <p:nvSpPr>
          <p:cNvPr id="8" name="Google Shape;137;p23">
            <a:extLst>
              <a:ext uri="{FF2B5EF4-FFF2-40B4-BE49-F238E27FC236}">
                <a16:creationId xmlns:a16="http://schemas.microsoft.com/office/drawing/2014/main" id="{65DD9EDB-AB78-4D4F-B70A-A0BCC64B833A}"/>
              </a:ext>
            </a:extLst>
          </p:cNvPr>
          <p:cNvSpPr/>
          <p:nvPr/>
        </p:nvSpPr>
        <p:spPr>
          <a:xfrm>
            <a:off x="2229885" y="3161962"/>
            <a:ext cx="1297200" cy="631800"/>
          </a:xfrm>
          <a:prstGeom prst="roundRect">
            <a:avLst>
              <a:gd name="adj" fmla="val 16667"/>
            </a:avLst>
          </a:prstGeom>
          <a:solidFill>
            <a:srgbClr val="990033">
              <a:alpha val="75000"/>
            </a:srgb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Maliciously Re-programmed Peripherals</a:t>
            </a:r>
            <a:endParaRPr dirty="0"/>
          </a:p>
        </p:txBody>
      </p:sp>
      <p:sp>
        <p:nvSpPr>
          <p:cNvPr id="9" name="Google Shape;138;p23">
            <a:extLst>
              <a:ext uri="{FF2B5EF4-FFF2-40B4-BE49-F238E27FC236}">
                <a16:creationId xmlns:a16="http://schemas.microsoft.com/office/drawing/2014/main" id="{31B98A35-596E-4564-95A2-9040EB20024B}"/>
              </a:ext>
            </a:extLst>
          </p:cNvPr>
          <p:cNvSpPr/>
          <p:nvPr/>
        </p:nvSpPr>
        <p:spPr>
          <a:xfrm>
            <a:off x="3923400" y="2442250"/>
            <a:ext cx="1297200" cy="631800"/>
          </a:xfrm>
          <a:prstGeom prst="roundRect">
            <a:avLst>
              <a:gd name="adj" fmla="val 16667"/>
            </a:avLst>
          </a:prstGeom>
          <a:gradFill>
            <a:gsLst>
              <a:gs pos="0">
                <a:srgbClr val="990033">
                  <a:alpha val="75000"/>
                </a:srgbClr>
              </a:gs>
              <a:gs pos="38000">
                <a:srgbClr val="990033">
                  <a:alpha val="75000"/>
                </a:srgbClr>
              </a:gs>
              <a:gs pos="69000">
                <a:srgbClr val="5E3367">
                  <a:alpha val="75000"/>
                </a:srgbClr>
              </a:gs>
              <a:gs pos="83000">
                <a:srgbClr val="5E3367">
                  <a:alpha val="75000"/>
                </a:srgbClr>
              </a:gs>
              <a:gs pos="100000">
                <a:srgbClr val="5E3367">
                  <a:alpha val="75000"/>
                </a:srgbClr>
              </a:gs>
            </a:gsLst>
            <a:lin ang="0" scaled="0"/>
          </a:gra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USB Peripherals</a:t>
            </a:r>
            <a:endParaRPr dirty="0"/>
          </a:p>
        </p:txBody>
      </p:sp>
      <p:sp>
        <p:nvSpPr>
          <p:cNvPr id="10" name="Google Shape;139;p23">
            <a:extLst>
              <a:ext uri="{FF2B5EF4-FFF2-40B4-BE49-F238E27FC236}">
                <a16:creationId xmlns:a16="http://schemas.microsoft.com/office/drawing/2014/main" id="{44D9C07F-0A79-496F-9609-17E4ED262F6F}"/>
              </a:ext>
            </a:extLst>
          </p:cNvPr>
          <p:cNvSpPr/>
          <p:nvPr/>
        </p:nvSpPr>
        <p:spPr>
          <a:xfrm>
            <a:off x="6831091" y="2092437"/>
            <a:ext cx="1297200" cy="631800"/>
          </a:xfrm>
          <a:prstGeom prst="roundRect">
            <a:avLst>
              <a:gd name="adj" fmla="val 16667"/>
            </a:avLst>
          </a:prstGeom>
          <a:solidFill>
            <a:srgbClr val="004A82">
              <a:alpha val="75000"/>
            </a:srgb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Electrical</a:t>
            </a:r>
            <a:endParaRPr dirty="0"/>
          </a:p>
        </p:txBody>
      </p:sp>
      <p:sp>
        <p:nvSpPr>
          <p:cNvPr id="11" name="Google Shape;140;p23">
            <a:extLst>
              <a:ext uri="{FF2B5EF4-FFF2-40B4-BE49-F238E27FC236}">
                <a16:creationId xmlns:a16="http://schemas.microsoft.com/office/drawing/2014/main" id="{4C5709D5-5037-4976-94A0-7542C7C0662A}"/>
              </a:ext>
            </a:extLst>
          </p:cNvPr>
          <p:cNvSpPr/>
          <p:nvPr/>
        </p:nvSpPr>
        <p:spPr>
          <a:xfrm>
            <a:off x="726043" y="2092437"/>
            <a:ext cx="1297200" cy="631800"/>
          </a:xfrm>
          <a:prstGeom prst="roundRect">
            <a:avLst>
              <a:gd name="adj" fmla="val 16667"/>
            </a:avLst>
          </a:prstGeom>
          <a:solidFill>
            <a:srgbClr val="C34949">
              <a:alpha val="75000"/>
            </a:srgb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Programmable Microcontrollers</a:t>
            </a:r>
            <a:endParaRPr dirty="0"/>
          </a:p>
        </p:txBody>
      </p:sp>
      <p:sp>
        <p:nvSpPr>
          <p:cNvPr id="12" name="Google Shape;141;p23">
            <a:extLst>
              <a:ext uri="{FF2B5EF4-FFF2-40B4-BE49-F238E27FC236}">
                <a16:creationId xmlns:a16="http://schemas.microsoft.com/office/drawing/2014/main" id="{2D39573A-B280-4633-B969-8F087F5CE86A}"/>
              </a:ext>
            </a:extLst>
          </p:cNvPr>
          <p:cNvSpPr/>
          <p:nvPr/>
        </p:nvSpPr>
        <p:spPr>
          <a:xfrm>
            <a:off x="6039742" y="2924970"/>
            <a:ext cx="446700" cy="258600"/>
          </a:xfrm>
          <a:prstGeom prst="roundRect">
            <a:avLst>
              <a:gd name="adj" fmla="val 16667"/>
            </a:avLst>
          </a:prstGeom>
          <a:solidFill>
            <a:srgbClr val="DDDDDD"/>
          </a:solidFill>
          <a:ln w="9525" cap="flat" cmpd="sng">
            <a:solidFill>
              <a:srgbClr val="342E22">
                <a:alpha val="5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0" u="none" strike="noStrike" cap="none" dirty="0">
                <a:solidFill>
                  <a:srgbClr val="342E22"/>
                </a:solidFill>
                <a:latin typeface="Arial"/>
                <a:ea typeface="Arial"/>
                <a:cs typeface="Arial"/>
                <a:sym typeface="Arial"/>
              </a:rPr>
              <a:t>B.2</a:t>
            </a:r>
            <a:endParaRPr dirty="0"/>
          </a:p>
        </p:txBody>
      </p:sp>
      <p:sp>
        <p:nvSpPr>
          <p:cNvPr id="13" name="Google Shape;142;p23">
            <a:extLst>
              <a:ext uri="{FF2B5EF4-FFF2-40B4-BE49-F238E27FC236}">
                <a16:creationId xmlns:a16="http://schemas.microsoft.com/office/drawing/2014/main" id="{306136D4-B36C-48CA-B009-142DA1AEC804}"/>
              </a:ext>
            </a:extLst>
          </p:cNvPr>
          <p:cNvSpPr/>
          <p:nvPr/>
        </p:nvSpPr>
        <p:spPr>
          <a:xfrm>
            <a:off x="2655187" y="2918817"/>
            <a:ext cx="446700" cy="258600"/>
          </a:xfrm>
          <a:prstGeom prst="roundRect">
            <a:avLst>
              <a:gd name="adj" fmla="val 16667"/>
            </a:avLst>
          </a:prstGeom>
          <a:solidFill>
            <a:srgbClr val="DDDDDD"/>
          </a:solidFill>
          <a:ln w="9525" cap="flat" cmpd="sng">
            <a:solidFill>
              <a:srgbClr val="342E22">
                <a:alpha val="5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0" u="none" strike="noStrike" cap="none">
                <a:solidFill>
                  <a:srgbClr val="342E22"/>
                </a:solidFill>
                <a:latin typeface="Arial"/>
                <a:ea typeface="Arial"/>
                <a:cs typeface="Arial"/>
                <a:sym typeface="Arial"/>
              </a:rPr>
              <a:t>B.1</a:t>
            </a:r>
            <a:endParaRPr/>
          </a:p>
        </p:txBody>
      </p:sp>
      <p:sp>
        <p:nvSpPr>
          <p:cNvPr id="14" name="Google Shape;143;p23">
            <a:extLst>
              <a:ext uri="{FF2B5EF4-FFF2-40B4-BE49-F238E27FC236}">
                <a16:creationId xmlns:a16="http://schemas.microsoft.com/office/drawing/2014/main" id="{8E7334DF-910A-4A2E-9838-7306287D53BD}"/>
              </a:ext>
            </a:extLst>
          </p:cNvPr>
          <p:cNvSpPr/>
          <p:nvPr/>
        </p:nvSpPr>
        <p:spPr>
          <a:xfrm>
            <a:off x="7256341" y="1862719"/>
            <a:ext cx="446700" cy="243000"/>
          </a:xfrm>
          <a:prstGeom prst="roundRect">
            <a:avLst>
              <a:gd name="adj" fmla="val 16667"/>
            </a:avLst>
          </a:prstGeom>
          <a:solidFill>
            <a:srgbClr val="DDDDDD"/>
          </a:solidFill>
          <a:ln w="9525" cap="flat" cmpd="sng">
            <a:solidFill>
              <a:srgbClr val="342E22">
                <a:alpha val="5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0" u="none" strike="noStrike" cap="none" dirty="0">
                <a:solidFill>
                  <a:srgbClr val="342E22"/>
                </a:solidFill>
                <a:latin typeface="Arial"/>
                <a:ea typeface="Arial"/>
                <a:cs typeface="Arial"/>
                <a:sym typeface="Arial"/>
              </a:rPr>
              <a:t>C</a:t>
            </a:r>
            <a:endParaRPr dirty="0"/>
          </a:p>
        </p:txBody>
      </p:sp>
      <p:sp>
        <p:nvSpPr>
          <p:cNvPr id="15" name="Google Shape;144;p23">
            <a:extLst>
              <a:ext uri="{FF2B5EF4-FFF2-40B4-BE49-F238E27FC236}">
                <a16:creationId xmlns:a16="http://schemas.microsoft.com/office/drawing/2014/main" id="{1A44A3AC-09DF-47F1-99BC-27B3F43DDA89}"/>
              </a:ext>
            </a:extLst>
          </p:cNvPr>
          <p:cNvSpPr/>
          <p:nvPr/>
        </p:nvSpPr>
        <p:spPr>
          <a:xfrm>
            <a:off x="4348650" y="2177232"/>
            <a:ext cx="446700" cy="258600"/>
          </a:xfrm>
          <a:prstGeom prst="roundRect">
            <a:avLst>
              <a:gd name="adj" fmla="val 16667"/>
            </a:avLst>
          </a:prstGeom>
          <a:solidFill>
            <a:srgbClr val="DDDDDD"/>
          </a:solidFill>
          <a:ln w="9525" cap="flat" cmpd="sng">
            <a:solidFill>
              <a:srgbClr val="342E22">
                <a:alpha val="5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0" u="none" strike="noStrike" cap="none" dirty="0">
                <a:solidFill>
                  <a:srgbClr val="342E22"/>
                </a:solidFill>
                <a:latin typeface="Arial"/>
                <a:ea typeface="Arial"/>
                <a:cs typeface="Arial"/>
                <a:sym typeface="Arial"/>
              </a:rPr>
              <a:t>B</a:t>
            </a:r>
            <a:endParaRPr dirty="0"/>
          </a:p>
        </p:txBody>
      </p:sp>
      <p:sp>
        <p:nvSpPr>
          <p:cNvPr id="16" name="Google Shape;145;p23">
            <a:extLst>
              <a:ext uri="{FF2B5EF4-FFF2-40B4-BE49-F238E27FC236}">
                <a16:creationId xmlns:a16="http://schemas.microsoft.com/office/drawing/2014/main" id="{5BB0FD49-32A7-4C28-B3A4-CAA3AAFD0241}"/>
              </a:ext>
            </a:extLst>
          </p:cNvPr>
          <p:cNvSpPr/>
          <p:nvPr/>
        </p:nvSpPr>
        <p:spPr>
          <a:xfrm>
            <a:off x="1150962" y="1848278"/>
            <a:ext cx="446700" cy="258600"/>
          </a:xfrm>
          <a:prstGeom prst="roundRect">
            <a:avLst>
              <a:gd name="adj" fmla="val 16667"/>
            </a:avLst>
          </a:prstGeom>
          <a:solidFill>
            <a:srgbClr val="DDDDDD"/>
          </a:solidFill>
          <a:ln w="9525" cap="flat" cmpd="sng">
            <a:solidFill>
              <a:srgbClr val="342E22">
                <a:alpha val="50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0" u="none" strike="noStrike" cap="none" dirty="0">
                <a:solidFill>
                  <a:srgbClr val="342E22"/>
                </a:solidFill>
                <a:latin typeface="Arial"/>
                <a:ea typeface="Arial"/>
                <a:cs typeface="Arial"/>
                <a:sym typeface="Arial"/>
              </a:rPr>
              <a:t>A</a:t>
            </a:r>
            <a:endParaRPr dirty="0"/>
          </a:p>
        </p:txBody>
      </p:sp>
      <p:cxnSp>
        <p:nvCxnSpPr>
          <p:cNvPr id="17" name="Google Shape;146;p23">
            <a:extLst>
              <a:ext uri="{FF2B5EF4-FFF2-40B4-BE49-F238E27FC236}">
                <a16:creationId xmlns:a16="http://schemas.microsoft.com/office/drawing/2014/main" id="{E2A98FF9-38B6-4148-85BE-8F710899DD6D}"/>
              </a:ext>
            </a:extLst>
          </p:cNvPr>
          <p:cNvCxnSpPr>
            <a:stCxn id="6" idx="1"/>
            <a:endCxn id="16" idx="0"/>
          </p:cNvCxnSpPr>
          <p:nvPr/>
        </p:nvCxnSpPr>
        <p:spPr>
          <a:xfrm flipH="1">
            <a:off x="1374312" y="1698476"/>
            <a:ext cx="2549088" cy="149802"/>
          </a:xfrm>
          <a:prstGeom prst="straightConnector1">
            <a:avLst/>
          </a:prstGeom>
          <a:noFill/>
          <a:ln w="9525" cap="flat" cmpd="sng">
            <a:solidFill>
              <a:srgbClr val="342E22">
                <a:alpha val="50000"/>
              </a:srgbClr>
            </a:solidFill>
            <a:prstDash val="solid"/>
            <a:round/>
            <a:headEnd type="none" w="sm" len="sm"/>
            <a:tailEnd type="none" w="sm" len="sm"/>
          </a:ln>
        </p:spPr>
      </p:cxnSp>
      <p:cxnSp>
        <p:nvCxnSpPr>
          <p:cNvPr id="18" name="Google Shape;147;p23">
            <a:extLst>
              <a:ext uri="{FF2B5EF4-FFF2-40B4-BE49-F238E27FC236}">
                <a16:creationId xmlns:a16="http://schemas.microsoft.com/office/drawing/2014/main" id="{476D370A-8B29-48E0-B4AA-2F17FB1DB6A3}"/>
              </a:ext>
            </a:extLst>
          </p:cNvPr>
          <p:cNvCxnSpPr>
            <a:cxnSpLocks/>
            <a:stCxn id="6" idx="2"/>
            <a:endCxn id="15" idx="0"/>
          </p:cNvCxnSpPr>
          <p:nvPr/>
        </p:nvCxnSpPr>
        <p:spPr>
          <a:xfrm>
            <a:off x="4572000" y="2014376"/>
            <a:ext cx="0" cy="162856"/>
          </a:xfrm>
          <a:prstGeom prst="straightConnector1">
            <a:avLst/>
          </a:prstGeom>
          <a:noFill/>
          <a:ln w="9525" cap="flat" cmpd="sng">
            <a:solidFill>
              <a:srgbClr val="342E22">
                <a:alpha val="50000"/>
              </a:srgbClr>
            </a:solidFill>
            <a:prstDash val="solid"/>
            <a:round/>
            <a:headEnd type="none" w="sm" len="sm"/>
            <a:tailEnd type="none" w="sm" len="sm"/>
          </a:ln>
        </p:spPr>
      </p:cxnSp>
      <p:cxnSp>
        <p:nvCxnSpPr>
          <p:cNvPr id="19" name="Google Shape;148;p23">
            <a:extLst>
              <a:ext uri="{FF2B5EF4-FFF2-40B4-BE49-F238E27FC236}">
                <a16:creationId xmlns:a16="http://schemas.microsoft.com/office/drawing/2014/main" id="{372F2C92-27D9-4E7C-B136-EE07EF9A93C5}"/>
              </a:ext>
            </a:extLst>
          </p:cNvPr>
          <p:cNvCxnSpPr>
            <a:stCxn id="6" idx="3"/>
            <a:endCxn id="14" idx="0"/>
          </p:cNvCxnSpPr>
          <p:nvPr/>
        </p:nvCxnSpPr>
        <p:spPr>
          <a:xfrm>
            <a:off x="5220600" y="1698476"/>
            <a:ext cx="2259091" cy="164243"/>
          </a:xfrm>
          <a:prstGeom prst="straightConnector1">
            <a:avLst/>
          </a:prstGeom>
          <a:noFill/>
          <a:ln w="9525" cap="flat" cmpd="sng">
            <a:solidFill>
              <a:srgbClr val="342E22">
                <a:alpha val="50000"/>
              </a:srgbClr>
            </a:solidFill>
            <a:prstDash val="solid"/>
            <a:round/>
            <a:headEnd type="none" w="sm" len="sm"/>
            <a:tailEnd type="none" w="sm" len="sm"/>
          </a:ln>
        </p:spPr>
      </p:cxnSp>
      <p:cxnSp>
        <p:nvCxnSpPr>
          <p:cNvPr id="20" name="Google Shape;149;p23">
            <a:extLst>
              <a:ext uri="{FF2B5EF4-FFF2-40B4-BE49-F238E27FC236}">
                <a16:creationId xmlns:a16="http://schemas.microsoft.com/office/drawing/2014/main" id="{23AE034A-0DFE-4D30-92BA-125CCB72296F}"/>
              </a:ext>
            </a:extLst>
          </p:cNvPr>
          <p:cNvCxnSpPr>
            <a:stCxn id="9" idx="1"/>
            <a:endCxn id="13" idx="0"/>
          </p:cNvCxnSpPr>
          <p:nvPr/>
        </p:nvCxnSpPr>
        <p:spPr>
          <a:xfrm flipH="1">
            <a:off x="2878537" y="2758150"/>
            <a:ext cx="1044863" cy="160667"/>
          </a:xfrm>
          <a:prstGeom prst="straightConnector1">
            <a:avLst/>
          </a:prstGeom>
          <a:noFill/>
          <a:ln w="9525" cap="flat" cmpd="sng">
            <a:solidFill>
              <a:srgbClr val="342E22">
                <a:alpha val="50000"/>
              </a:srgbClr>
            </a:solidFill>
            <a:prstDash val="solid"/>
            <a:round/>
            <a:headEnd type="none" w="sm" len="sm"/>
            <a:tailEnd type="none" w="sm" len="sm"/>
          </a:ln>
        </p:spPr>
      </p:cxnSp>
      <p:cxnSp>
        <p:nvCxnSpPr>
          <p:cNvPr id="21" name="Google Shape;150;p23">
            <a:extLst>
              <a:ext uri="{FF2B5EF4-FFF2-40B4-BE49-F238E27FC236}">
                <a16:creationId xmlns:a16="http://schemas.microsoft.com/office/drawing/2014/main" id="{6740DD8E-0FA4-4FE9-B62B-BE5624A0C099}"/>
              </a:ext>
            </a:extLst>
          </p:cNvPr>
          <p:cNvCxnSpPr>
            <a:stCxn id="9" idx="3"/>
            <a:endCxn id="12" idx="0"/>
          </p:cNvCxnSpPr>
          <p:nvPr/>
        </p:nvCxnSpPr>
        <p:spPr>
          <a:xfrm>
            <a:off x="5220600" y="2758150"/>
            <a:ext cx="1042492" cy="166820"/>
          </a:xfrm>
          <a:prstGeom prst="straightConnector1">
            <a:avLst/>
          </a:prstGeom>
          <a:noFill/>
          <a:ln w="9525" cap="flat" cmpd="sng">
            <a:solidFill>
              <a:srgbClr val="342E22">
                <a:alpha val="50000"/>
              </a:srgbClr>
            </a:solidFill>
            <a:prstDash val="solid"/>
            <a:round/>
            <a:headEnd type="none" w="sm" len="sm"/>
            <a:tailEnd type="none" w="sm" len="sm"/>
          </a:ln>
        </p:spPr>
      </p:cxnSp>
      <p:sp>
        <p:nvSpPr>
          <p:cNvPr id="22" name="Google Shape;151;p23">
            <a:extLst>
              <a:ext uri="{FF2B5EF4-FFF2-40B4-BE49-F238E27FC236}">
                <a16:creationId xmlns:a16="http://schemas.microsoft.com/office/drawing/2014/main" id="{E0DF5E05-FA8F-4BB2-AA1E-A2C5A61D9125}"/>
              </a:ext>
            </a:extLst>
          </p:cNvPr>
          <p:cNvSpPr/>
          <p:nvPr/>
        </p:nvSpPr>
        <p:spPr>
          <a:xfrm>
            <a:off x="504312" y="2724144"/>
            <a:ext cx="1740000" cy="441600"/>
          </a:xfrm>
          <a:prstGeom prst="roundRect">
            <a:avLst>
              <a:gd name="adj" fmla="val 16667"/>
            </a:avLst>
          </a:prstGeom>
          <a:solidFill>
            <a:srgbClr val="C34949">
              <a:alpha val="75000"/>
            </a:srgb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Rubber Ducky - 2010 </a:t>
            </a:r>
            <a:endParaRPr dirty="0"/>
          </a:p>
        </p:txBody>
      </p:sp>
      <p:sp>
        <p:nvSpPr>
          <p:cNvPr id="23" name="Google Shape;152;p23">
            <a:extLst>
              <a:ext uri="{FF2B5EF4-FFF2-40B4-BE49-F238E27FC236}">
                <a16:creationId xmlns:a16="http://schemas.microsoft.com/office/drawing/2014/main" id="{241A30BB-48C5-4D6D-86A8-6FA760507789}"/>
              </a:ext>
            </a:extLst>
          </p:cNvPr>
          <p:cNvSpPr/>
          <p:nvPr/>
        </p:nvSpPr>
        <p:spPr>
          <a:xfrm>
            <a:off x="1248102" y="4268134"/>
            <a:ext cx="3260700" cy="441600"/>
          </a:xfrm>
          <a:prstGeom prst="roundRect">
            <a:avLst>
              <a:gd name="adj" fmla="val 16667"/>
            </a:avLst>
          </a:prstGeom>
          <a:solidFill>
            <a:srgbClr val="990033">
              <a:alpha val="75000"/>
            </a:srgb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a:solidFill>
                  <a:schemeClr val="lt1"/>
                </a:solidFill>
                <a:latin typeface="Arial"/>
                <a:ea typeface="Arial"/>
                <a:cs typeface="Arial"/>
                <a:sym typeface="Arial"/>
              </a:rPr>
              <a:t>Virtual machine break-out - 2014</a:t>
            </a:r>
            <a:endParaRPr/>
          </a:p>
        </p:txBody>
      </p:sp>
      <p:sp>
        <p:nvSpPr>
          <p:cNvPr id="24" name="Google Shape;153;p23">
            <a:extLst>
              <a:ext uri="{FF2B5EF4-FFF2-40B4-BE49-F238E27FC236}">
                <a16:creationId xmlns:a16="http://schemas.microsoft.com/office/drawing/2014/main" id="{551EA44F-4BC9-4248-A9B9-3DE9D1C39528}"/>
              </a:ext>
            </a:extLst>
          </p:cNvPr>
          <p:cNvSpPr/>
          <p:nvPr/>
        </p:nvSpPr>
        <p:spPr>
          <a:xfrm>
            <a:off x="1248101" y="3824532"/>
            <a:ext cx="3260700" cy="441600"/>
          </a:xfrm>
          <a:prstGeom prst="roundRect">
            <a:avLst>
              <a:gd name="adj" fmla="val 16667"/>
            </a:avLst>
          </a:prstGeom>
          <a:solidFill>
            <a:srgbClr val="990033">
              <a:alpha val="75000"/>
            </a:srgb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a:solidFill>
                  <a:schemeClr val="lt1"/>
                </a:solidFill>
                <a:latin typeface="Arial"/>
                <a:ea typeface="Arial"/>
                <a:cs typeface="Arial"/>
                <a:sym typeface="Arial"/>
              </a:rPr>
              <a:t>DNS Override by modified USB firmware - 2014</a:t>
            </a:r>
            <a:endParaRPr/>
          </a:p>
        </p:txBody>
      </p:sp>
      <p:sp>
        <p:nvSpPr>
          <p:cNvPr id="25" name="Google Shape;154;p23">
            <a:extLst>
              <a:ext uri="{FF2B5EF4-FFF2-40B4-BE49-F238E27FC236}">
                <a16:creationId xmlns:a16="http://schemas.microsoft.com/office/drawing/2014/main" id="{C0CE5A81-7739-47B9-8E15-776F3352BBDA}"/>
              </a:ext>
            </a:extLst>
          </p:cNvPr>
          <p:cNvSpPr/>
          <p:nvPr/>
        </p:nvSpPr>
        <p:spPr>
          <a:xfrm>
            <a:off x="4848592" y="3854721"/>
            <a:ext cx="2829000" cy="631800"/>
          </a:xfrm>
          <a:prstGeom prst="roundRect">
            <a:avLst>
              <a:gd name="adj" fmla="val 16667"/>
            </a:avLst>
          </a:prstGeom>
          <a:solidFill>
            <a:srgbClr val="5E3367">
              <a:alpha val="75000"/>
            </a:srgb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dirty="0">
                <a:solidFill>
                  <a:schemeClr val="lt1"/>
                </a:solidFill>
                <a:latin typeface="Arial"/>
                <a:ea typeface="Arial"/>
                <a:cs typeface="Arial"/>
                <a:sym typeface="Arial"/>
              </a:rPr>
              <a:t>.LINK Stuxnet</a:t>
            </a:r>
            <a:endParaRPr dirty="0"/>
          </a:p>
        </p:txBody>
      </p:sp>
      <p:sp>
        <p:nvSpPr>
          <p:cNvPr id="26" name="Google Shape;155;p23">
            <a:extLst>
              <a:ext uri="{FF2B5EF4-FFF2-40B4-BE49-F238E27FC236}">
                <a16:creationId xmlns:a16="http://schemas.microsoft.com/office/drawing/2014/main" id="{3EE7D2D9-5065-4C15-BB9E-B9E16238CDFD}"/>
              </a:ext>
            </a:extLst>
          </p:cNvPr>
          <p:cNvSpPr/>
          <p:nvPr/>
        </p:nvSpPr>
        <p:spPr>
          <a:xfrm>
            <a:off x="6744555" y="2715132"/>
            <a:ext cx="1470300" cy="437700"/>
          </a:xfrm>
          <a:prstGeom prst="roundRect">
            <a:avLst>
              <a:gd name="adj" fmla="val 16667"/>
            </a:avLst>
          </a:prstGeom>
          <a:solidFill>
            <a:srgbClr val="004A82">
              <a:alpha val="75000"/>
            </a:srgbClr>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100" b="0" i="0" u="none" strike="noStrike" cap="none">
                <a:solidFill>
                  <a:schemeClr val="lt1"/>
                </a:solidFill>
                <a:latin typeface="Arial"/>
                <a:ea typeface="Arial"/>
                <a:cs typeface="Arial"/>
                <a:sym typeface="Arial"/>
              </a:rPr>
              <a:t>USB Killer</a:t>
            </a:r>
            <a:endParaRPr/>
          </a:p>
        </p:txBody>
      </p:sp>
      <p:sp>
        <p:nvSpPr>
          <p:cNvPr id="37" name="TextBox 36">
            <a:extLst>
              <a:ext uri="{FF2B5EF4-FFF2-40B4-BE49-F238E27FC236}">
                <a16:creationId xmlns:a16="http://schemas.microsoft.com/office/drawing/2014/main" id="{D5A64AE8-1522-4F3E-93DF-FF3FF3BF868B}"/>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2" action="ppaction://hlinksldjump"/>
              </a:rPr>
              <a:t>[3]</a:t>
            </a:r>
            <a:endParaRPr lang="en-US" sz="4000" dirty="0"/>
          </a:p>
        </p:txBody>
      </p:sp>
    </p:spTree>
    <p:extLst>
      <p:ext uri="{BB962C8B-B14F-4D97-AF65-F5344CB8AC3E}">
        <p14:creationId xmlns:p14="http://schemas.microsoft.com/office/powerpoint/2010/main" val="17133715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979FD1E-6726-4804-98A1-F0099CF6252B}"/>
              </a:ext>
            </a:extLst>
          </p:cNvPr>
          <p:cNvSpPr>
            <a:spLocks noGrp="1"/>
          </p:cNvSpPr>
          <p:nvPr>
            <p:ph type="body" idx="1"/>
          </p:nvPr>
        </p:nvSpPr>
        <p:spPr>
          <a:xfrm>
            <a:off x="311700" y="1649337"/>
            <a:ext cx="8520600" cy="2919687"/>
          </a:xfrm>
        </p:spPr>
        <p:txBody>
          <a:bodyPr/>
          <a:lstStyle/>
          <a:p>
            <a:r>
              <a:rPr lang="en-US" dirty="0"/>
              <a:t>By reprogramming the USB device's internal microcontroller. The device looks like a USB device (e.g.: charger) but carries out the operations of another (e.g.: keyboard —injects keystrokes).</a:t>
            </a:r>
          </a:p>
        </p:txBody>
      </p:sp>
      <p:sp>
        <p:nvSpPr>
          <p:cNvPr id="3" name="Slide Number Placeholder 2">
            <a:extLst>
              <a:ext uri="{FF2B5EF4-FFF2-40B4-BE49-F238E27FC236}">
                <a16:creationId xmlns:a16="http://schemas.microsoft.com/office/drawing/2014/main" id="{63CD8803-3E14-48CB-BD75-A5BB769BBE56}"/>
              </a:ext>
            </a:extLst>
          </p:cNvPr>
          <p:cNvSpPr>
            <a:spLocks noGrp="1"/>
          </p:cNvSpPr>
          <p:nvPr>
            <p:ph type="sldNum" idx="12"/>
          </p:nvPr>
        </p:nvSpPr>
        <p:spPr/>
        <p:txBody>
          <a:bodyPr/>
          <a:lstStyle/>
          <a:p>
            <a:fld id="{00000000-1234-1234-1234-123412341234}" type="slidenum">
              <a:rPr lang="en-US" smtClean="0"/>
              <a:pPr/>
              <a:t>13</a:t>
            </a:fld>
            <a:endParaRPr lang="en-US" dirty="0"/>
          </a:p>
        </p:txBody>
      </p:sp>
      <p:sp>
        <p:nvSpPr>
          <p:cNvPr id="4" name="Title 3">
            <a:extLst>
              <a:ext uri="{FF2B5EF4-FFF2-40B4-BE49-F238E27FC236}">
                <a16:creationId xmlns:a16="http://schemas.microsoft.com/office/drawing/2014/main" id="{E376F1EB-8CDD-43CF-8025-79EE6424B704}"/>
              </a:ext>
            </a:extLst>
          </p:cNvPr>
          <p:cNvSpPr>
            <a:spLocks noGrp="1"/>
          </p:cNvSpPr>
          <p:nvPr>
            <p:ph type="title"/>
          </p:nvPr>
        </p:nvSpPr>
        <p:spPr/>
        <p:txBody>
          <a:bodyPr>
            <a:noAutofit/>
          </a:bodyPr>
          <a:lstStyle/>
          <a:p>
            <a:r>
              <a:rPr lang="en-US" sz="3900" b="1" dirty="0"/>
              <a:t>A. Reprogrammable microcontroller</a:t>
            </a:r>
            <a:br>
              <a:rPr lang="en-US" sz="3900" b="1" dirty="0"/>
            </a:br>
            <a:r>
              <a:rPr lang="en-US" sz="3900" b="1" dirty="0"/>
              <a:t>     USB attacks	</a:t>
            </a:r>
            <a:endParaRPr lang="en-US" sz="3900" dirty="0"/>
          </a:p>
        </p:txBody>
      </p:sp>
      <p:sp>
        <p:nvSpPr>
          <p:cNvPr id="5" name="Footer Placeholder 4">
            <a:extLst>
              <a:ext uri="{FF2B5EF4-FFF2-40B4-BE49-F238E27FC236}">
                <a16:creationId xmlns:a16="http://schemas.microsoft.com/office/drawing/2014/main" id="{9765CCCF-BC13-44E7-B3B1-72DE513F5BD7}"/>
              </a:ext>
            </a:extLst>
          </p:cNvPr>
          <p:cNvSpPr>
            <a:spLocks noGrp="1"/>
          </p:cNvSpPr>
          <p:nvPr>
            <p:ph type="ftr" sz="quarter" idx="13"/>
          </p:nvPr>
        </p:nvSpPr>
        <p:spPr/>
        <p:txBody>
          <a:bodyPr/>
          <a:lstStyle/>
          <a:p>
            <a:r>
              <a:rPr lang="en-US" dirty="0"/>
              <a:t>Motivation and Attacks</a:t>
            </a:r>
          </a:p>
        </p:txBody>
      </p:sp>
      <p:sp>
        <p:nvSpPr>
          <p:cNvPr id="6" name="TextBox 5">
            <a:extLst>
              <a:ext uri="{FF2B5EF4-FFF2-40B4-BE49-F238E27FC236}">
                <a16:creationId xmlns:a16="http://schemas.microsoft.com/office/drawing/2014/main" id="{2F406255-AD36-45CC-85BC-EA4D3FA2B64D}"/>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2" action="ppaction://hlinksldjump"/>
              </a:rPr>
              <a:t>[3]</a:t>
            </a:r>
            <a:endParaRPr lang="en-US" sz="4000" dirty="0"/>
          </a:p>
        </p:txBody>
      </p:sp>
    </p:spTree>
    <p:extLst>
      <p:ext uri="{BB962C8B-B14F-4D97-AF65-F5344CB8AC3E}">
        <p14:creationId xmlns:p14="http://schemas.microsoft.com/office/powerpoint/2010/main" val="3918804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8DF9E68-372D-449C-A17C-E3CEAECAC07A}"/>
              </a:ext>
            </a:extLst>
          </p:cNvPr>
          <p:cNvSpPr>
            <a:spLocks noGrp="1"/>
          </p:cNvSpPr>
          <p:nvPr>
            <p:ph type="title"/>
          </p:nvPr>
        </p:nvSpPr>
        <p:spPr/>
        <p:txBody>
          <a:bodyPr/>
          <a:lstStyle/>
          <a:p>
            <a:pPr marL="114300" lvl="0">
              <a:lnSpc>
                <a:spcPct val="115000"/>
              </a:lnSpc>
              <a:spcBef>
                <a:spcPts val="0"/>
              </a:spcBef>
              <a:buSzPts val="1800"/>
            </a:pPr>
            <a:r>
              <a:rPr lang="en-US" sz="4400" dirty="0">
                <a:latin typeface="PT Sans Narrow"/>
                <a:ea typeface="PT Sans Narrow"/>
                <a:cs typeface="PT Sans Narrow"/>
                <a:sym typeface="PT Sans Narrow"/>
              </a:rPr>
              <a:t>Keyboard Emulation Attacks</a:t>
            </a:r>
          </a:p>
        </p:txBody>
      </p:sp>
      <p:sp>
        <p:nvSpPr>
          <p:cNvPr id="5" name="Content Placeholder 4">
            <a:extLst>
              <a:ext uri="{FF2B5EF4-FFF2-40B4-BE49-F238E27FC236}">
                <a16:creationId xmlns:a16="http://schemas.microsoft.com/office/drawing/2014/main" id="{CE361489-ABA0-4499-A87F-8487A75C1E84}"/>
              </a:ext>
            </a:extLst>
          </p:cNvPr>
          <p:cNvSpPr>
            <a:spLocks noGrp="1"/>
          </p:cNvSpPr>
          <p:nvPr>
            <p:ph sz="half" idx="1"/>
          </p:nvPr>
        </p:nvSpPr>
        <p:spPr>
          <a:xfrm>
            <a:off x="-119642" y="1375843"/>
            <a:ext cx="7642435" cy="572964"/>
          </a:xfrm>
        </p:spPr>
        <p:txBody>
          <a:bodyPr>
            <a:normAutofit/>
          </a:bodyPr>
          <a:lstStyle/>
          <a:p>
            <a:pPr marL="333756" lvl="1" indent="0">
              <a:lnSpc>
                <a:spcPct val="115000"/>
              </a:lnSpc>
              <a:spcBef>
                <a:spcPts val="0"/>
              </a:spcBef>
              <a:spcAft>
                <a:spcPts val="0"/>
              </a:spcAft>
              <a:buSzPts val="1800"/>
              <a:buNone/>
            </a:pPr>
            <a:r>
              <a:rPr lang="en-US" sz="2200" dirty="0">
                <a:latin typeface="PT Sans Narrow"/>
                <a:ea typeface="PT Sans Narrow"/>
                <a:cs typeface="PT Sans Narrow"/>
                <a:sym typeface="PT Sans Narrow"/>
              </a:rPr>
              <a:t>	Keyboard emulation is enough for infection and privilege escalation.</a:t>
            </a:r>
          </a:p>
        </p:txBody>
      </p:sp>
      <p:sp>
        <p:nvSpPr>
          <p:cNvPr id="2" name="Footer Placeholder 1">
            <a:extLst>
              <a:ext uri="{FF2B5EF4-FFF2-40B4-BE49-F238E27FC236}">
                <a16:creationId xmlns:a16="http://schemas.microsoft.com/office/drawing/2014/main" id="{A656917E-F03B-407F-8934-915E84C6B827}"/>
              </a:ext>
            </a:extLst>
          </p:cNvPr>
          <p:cNvSpPr>
            <a:spLocks noGrp="1"/>
          </p:cNvSpPr>
          <p:nvPr>
            <p:ph type="ftr" sz="quarter" idx="11"/>
          </p:nvPr>
        </p:nvSpPr>
        <p:spPr/>
        <p:txBody>
          <a:bodyPr/>
          <a:lstStyle/>
          <a:p>
            <a:r>
              <a:rPr lang="en-US" dirty="0"/>
              <a:t>Motivation and Attacks</a:t>
            </a:r>
          </a:p>
        </p:txBody>
      </p:sp>
      <p:sp>
        <p:nvSpPr>
          <p:cNvPr id="3" name="Slide Number Placeholder 2">
            <a:extLst>
              <a:ext uri="{FF2B5EF4-FFF2-40B4-BE49-F238E27FC236}">
                <a16:creationId xmlns:a16="http://schemas.microsoft.com/office/drawing/2014/main" id="{9BBFFAE8-0D37-4794-BAD8-88D242EF0D2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pic>
        <p:nvPicPr>
          <p:cNvPr id="10" name="Google Shape;179;p27">
            <a:extLst>
              <a:ext uri="{FF2B5EF4-FFF2-40B4-BE49-F238E27FC236}">
                <a16:creationId xmlns:a16="http://schemas.microsoft.com/office/drawing/2014/main" id="{6214E893-8596-449E-9E28-4F3B15F08E8F}"/>
              </a:ext>
            </a:extLst>
          </p:cNvPr>
          <p:cNvPicPr preferRelativeResize="0">
            <a:picLocks noGrp="1" noChangeAspect="1"/>
          </p:cNvPicPr>
          <p:nvPr>
            <p:ph sz="half" idx="2"/>
          </p:nvPr>
        </p:nvPicPr>
        <p:blipFill rotWithShape="1">
          <a:blip r:embed="rId2">
            <a:alphaModFix/>
          </a:blip>
          <a:srcRect/>
          <a:stretch/>
        </p:blipFill>
        <p:spPr>
          <a:xfrm>
            <a:off x="3503659" y="1991160"/>
            <a:ext cx="5345123" cy="2073348"/>
          </a:xfrm>
          <a:prstGeom prst="rect">
            <a:avLst/>
          </a:prstGeom>
          <a:noFill/>
          <a:ln>
            <a:noFill/>
          </a:ln>
        </p:spPr>
      </p:pic>
      <p:sp>
        <p:nvSpPr>
          <p:cNvPr id="7" name="TextBox 6">
            <a:extLst>
              <a:ext uri="{FF2B5EF4-FFF2-40B4-BE49-F238E27FC236}">
                <a16:creationId xmlns:a16="http://schemas.microsoft.com/office/drawing/2014/main" id="{9F1838D0-A5B6-4ACA-9ED4-DE7AB7640A3E}"/>
              </a:ext>
            </a:extLst>
          </p:cNvPr>
          <p:cNvSpPr txBox="1"/>
          <p:nvPr/>
        </p:nvSpPr>
        <p:spPr>
          <a:xfrm>
            <a:off x="0" y="1948807"/>
            <a:ext cx="3503659" cy="2160079"/>
          </a:xfrm>
          <a:prstGeom prst="rect">
            <a:avLst/>
          </a:prstGeom>
          <a:noFill/>
        </p:spPr>
        <p:txBody>
          <a:bodyPr wrap="square" rtlCol="0">
            <a:spAutoFit/>
          </a:bodyPr>
          <a:lstStyle/>
          <a:p>
            <a:pPr marL="457200" lvl="0" indent="-342900" defTabSz="685800">
              <a:lnSpc>
                <a:spcPct val="115000"/>
              </a:lnSpc>
              <a:buClr>
                <a:srgbClr val="4661A4"/>
              </a:buClr>
              <a:buSzPts val="1800"/>
              <a:buFont typeface="Calibri" panose="020F0502020204030204" pitchFamily="34" charset="0"/>
              <a:buChar char="●"/>
            </a:pPr>
            <a:r>
              <a:rPr lang="en-US" sz="2800" dirty="0">
                <a:solidFill>
                  <a:srgbClr val="000000">
                    <a:lumMod val="75000"/>
                    <a:lumOff val="25000"/>
                  </a:srgbClr>
                </a:solidFill>
                <a:latin typeface="PT Sans Narrow"/>
                <a:ea typeface="PT Sans Narrow"/>
                <a:cs typeface="PT Sans Narrow"/>
                <a:sym typeface="PT Sans Narrow"/>
              </a:rPr>
              <a:t>USB Rubber Ducky</a:t>
            </a:r>
          </a:p>
          <a:p>
            <a:pPr marL="676656" lvl="1" indent="-342900" defTabSz="685800">
              <a:lnSpc>
                <a:spcPct val="115000"/>
              </a:lnSpc>
              <a:buClr>
                <a:srgbClr val="4661A4"/>
              </a:buClr>
              <a:buSzPts val="1800"/>
              <a:buFont typeface="Courier New" panose="02070309020205020404" pitchFamily="49" charset="0"/>
              <a:buChar char="o"/>
            </a:pPr>
            <a:r>
              <a:rPr lang="en-US" dirty="0">
                <a:solidFill>
                  <a:srgbClr val="000000">
                    <a:lumMod val="75000"/>
                    <a:lumOff val="25000"/>
                  </a:srgbClr>
                </a:solidFill>
                <a:latin typeface="PT Sans Narrow"/>
                <a:ea typeface="PT Sans Narrow"/>
                <a:cs typeface="PT Sans Narrow"/>
                <a:sym typeface="PT Sans Narrow"/>
              </a:rPr>
              <a:t>programmed using Ducky Script: simple and in all caps, each command on new line </a:t>
            </a:r>
          </a:p>
          <a:p>
            <a:pPr marL="676656" lvl="1" indent="-342900" defTabSz="685800">
              <a:lnSpc>
                <a:spcPct val="115000"/>
              </a:lnSpc>
              <a:buClr>
                <a:srgbClr val="4661A4"/>
              </a:buClr>
              <a:buSzPts val="1800"/>
              <a:buFont typeface="Courier New" panose="02070309020205020404" pitchFamily="49" charset="0"/>
              <a:buChar char="o"/>
            </a:pPr>
            <a:r>
              <a:rPr lang="en-US" dirty="0">
                <a:solidFill>
                  <a:srgbClr val="000000">
                    <a:lumMod val="75000"/>
                    <a:lumOff val="25000"/>
                  </a:srgbClr>
                </a:solidFill>
                <a:latin typeface="PT Sans Narrow"/>
                <a:ea typeface="PT Sans Narrow"/>
                <a:cs typeface="PT Sans Narrow"/>
                <a:sym typeface="PT Sans Narrow"/>
              </a:rPr>
              <a:t>possible to achieve specific actions with relatively little code</a:t>
            </a:r>
          </a:p>
        </p:txBody>
      </p:sp>
      <p:sp>
        <p:nvSpPr>
          <p:cNvPr id="9" name="TextBox 8">
            <a:extLst>
              <a:ext uri="{FF2B5EF4-FFF2-40B4-BE49-F238E27FC236}">
                <a16:creationId xmlns:a16="http://schemas.microsoft.com/office/drawing/2014/main" id="{6751EA53-BEFE-4F10-824D-14C210A86412}"/>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3" action="ppaction://hlinksldjump"/>
              </a:rPr>
              <a:t>[3]</a:t>
            </a:r>
            <a:endParaRPr lang="en-US" sz="4000" dirty="0"/>
          </a:p>
        </p:txBody>
      </p:sp>
    </p:spTree>
    <p:extLst>
      <p:ext uri="{BB962C8B-B14F-4D97-AF65-F5344CB8AC3E}">
        <p14:creationId xmlns:p14="http://schemas.microsoft.com/office/powerpoint/2010/main" val="1703634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oogle Shape;167;p25">
            <a:extLst>
              <a:ext uri="{FF2B5EF4-FFF2-40B4-BE49-F238E27FC236}">
                <a16:creationId xmlns:a16="http://schemas.microsoft.com/office/drawing/2014/main" id="{7FB6B173-2F56-4C9C-8191-D0BDDA2704E4}"/>
              </a:ext>
            </a:extLst>
          </p:cNvPr>
          <p:cNvPicPr preferRelativeResize="0">
            <a:picLocks noChangeAspect="1"/>
          </p:cNvPicPr>
          <p:nvPr/>
        </p:nvPicPr>
        <p:blipFill rotWithShape="1">
          <a:blip r:embed="rId2">
            <a:alphaModFix/>
          </a:blip>
          <a:srcRect/>
          <a:stretch/>
        </p:blipFill>
        <p:spPr>
          <a:xfrm>
            <a:off x="446984" y="70913"/>
            <a:ext cx="8250031" cy="4640642"/>
          </a:xfrm>
          <a:prstGeom prst="rect">
            <a:avLst/>
          </a:prstGeom>
          <a:noFill/>
          <a:ln>
            <a:noFill/>
          </a:ln>
        </p:spPr>
      </p:pic>
      <p:sp>
        <p:nvSpPr>
          <p:cNvPr id="5" name="Footer Placeholder 4">
            <a:extLst>
              <a:ext uri="{FF2B5EF4-FFF2-40B4-BE49-F238E27FC236}">
                <a16:creationId xmlns:a16="http://schemas.microsoft.com/office/drawing/2014/main" id="{CDFAC6F3-84E8-410A-8B07-FCDA4F48ACC0}"/>
              </a:ext>
            </a:extLst>
          </p:cNvPr>
          <p:cNvSpPr>
            <a:spLocks noGrp="1"/>
          </p:cNvSpPr>
          <p:nvPr>
            <p:ph type="ftr" sz="quarter" idx="11"/>
          </p:nvPr>
        </p:nvSpPr>
        <p:spPr/>
        <p:txBody>
          <a:bodyPr/>
          <a:lstStyle/>
          <a:p>
            <a:r>
              <a:rPr lang="en-US" cap="none" dirty="0">
                <a:solidFill>
                  <a:schemeClr val="tx1"/>
                </a:solidFill>
              </a:rPr>
              <a:t>Motivation and Attacks</a:t>
            </a:r>
          </a:p>
        </p:txBody>
      </p:sp>
      <p:sp>
        <p:nvSpPr>
          <p:cNvPr id="3" name="Slide Number Placeholder 2">
            <a:extLst>
              <a:ext uri="{FF2B5EF4-FFF2-40B4-BE49-F238E27FC236}">
                <a16:creationId xmlns:a16="http://schemas.microsoft.com/office/drawing/2014/main" id="{217D8058-8EF2-4C1D-AC3E-01C37896504B}"/>
              </a:ext>
            </a:extLst>
          </p:cNvPr>
          <p:cNvSpPr>
            <a:spLocks noGrp="1"/>
          </p:cNvSpPr>
          <p:nvPr>
            <p:ph type="sldNum" sz="quarter" idx="12"/>
          </p:nvPr>
        </p:nvSpPr>
        <p:spPr/>
        <p:txBody>
          <a:bodyPr/>
          <a:lstStyle/>
          <a:p>
            <a:fld id="{00000000-1234-1234-1234-123412341234}" type="slidenum">
              <a:rPr lang="en-US" smtClean="0"/>
              <a:pPr/>
              <a:t>15</a:t>
            </a:fld>
            <a:endParaRPr lang="en-US" dirty="0"/>
          </a:p>
        </p:txBody>
      </p:sp>
      <p:sp>
        <p:nvSpPr>
          <p:cNvPr id="7" name="TextBox 6">
            <a:extLst>
              <a:ext uri="{FF2B5EF4-FFF2-40B4-BE49-F238E27FC236}">
                <a16:creationId xmlns:a16="http://schemas.microsoft.com/office/drawing/2014/main" id="{B05B3F7F-EB72-4A48-A37C-97DCC38930FA}"/>
              </a:ext>
            </a:extLst>
          </p:cNvPr>
          <p:cNvSpPr txBox="1"/>
          <p:nvPr/>
        </p:nvSpPr>
        <p:spPr>
          <a:xfrm>
            <a:off x="7917353" y="-62371"/>
            <a:ext cx="783012" cy="707886"/>
          </a:xfrm>
          <a:prstGeom prst="rect">
            <a:avLst/>
          </a:prstGeom>
          <a:noFill/>
        </p:spPr>
        <p:txBody>
          <a:bodyPr wrap="square" rtlCol="0">
            <a:spAutoFit/>
          </a:bodyPr>
          <a:lstStyle/>
          <a:p>
            <a:r>
              <a:rPr lang="en-US" sz="4000" dirty="0">
                <a:hlinkClick r:id="rId3" action="ppaction://hlinksldjump"/>
              </a:rPr>
              <a:t>[3]</a:t>
            </a:r>
            <a:endParaRPr lang="en-US" sz="4000" dirty="0"/>
          </a:p>
        </p:txBody>
      </p:sp>
    </p:spTree>
    <p:extLst>
      <p:ext uri="{BB962C8B-B14F-4D97-AF65-F5344CB8AC3E}">
        <p14:creationId xmlns:p14="http://schemas.microsoft.com/office/powerpoint/2010/main" val="978525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0DA1928-3564-4427-B7DD-D6425BE2E916}"/>
              </a:ext>
            </a:extLst>
          </p:cNvPr>
          <p:cNvSpPr>
            <a:spLocks noGrp="1"/>
          </p:cNvSpPr>
          <p:nvPr>
            <p:ph type="ftr" sz="quarter" idx="11"/>
          </p:nvPr>
        </p:nvSpPr>
        <p:spPr/>
        <p:txBody>
          <a:bodyPr/>
          <a:lstStyle/>
          <a:p>
            <a:r>
              <a:rPr lang="en-US" dirty="0"/>
              <a:t>Motivation and Attacks</a:t>
            </a:r>
          </a:p>
        </p:txBody>
      </p:sp>
      <p:sp>
        <p:nvSpPr>
          <p:cNvPr id="3" name="Slide Number Placeholder 2">
            <a:extLst>
              <a:ext uri="{FF2B5EF4-FFF2-40B4-BE49-F238E27FC236}">
                <a16:creationId xmlns:a16="http://schemas.microsoft.com/office/drawing/2014/main" id="{D1A1F792-DBBF-462C-9EFD-3102B396A19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pic>
        <p:nvPicPr>
          <p:cNvPr id="4" name="Google Shape;172;p26">
            <a:extLst>
              <a:ext uri="{FF2B5EF4-FFF2-40B4-BE49-F238E27FC236}">
                <a16:creationId xmlns:a16="http://schemas.microsoft.com/office/drawing/2014/main" id="{793A31BB-ACFD-4C45-93E8-8168A04B077E}"/>
              </a:ext>
            </a:extLst>
          </p:cNvPr>
          <p:cNvPicPr preferRelativeResize="0">
            <a:picLocks noChangeAspect="1"/>
          </p:cNvPicPr>
          <p:nvPr/>
        </p:nvPicPr>
        <p:blipFill rotWithShape="1">
          <a:blip r:embed="rId2">
            <a:alphaModFix/>
          </a:blip>
          <a:srcRect/>
          <a:stretch/>
        </p:blipFill>
        <p:spPr>
          <a:xfrm>
            <a:off x="85451" y="721048"/>
            <a:ext cx="8973098" cy="3701403"/>
          </a:xfrm>
          <a:prstGeom prst="rect">
            <a:avLst/>
          </a:prstGeom>
          <a:noFill/>
          <a:ln>
            <a:noFill/>
          </a:ln>
        </p:spPr>
      </p:pic>
      <p:sp>
        <p:nvSpPr>
          <p:cNvPr id="5" name="TextBox 4">
            <a:extLst>
              <a:ext uri="{FF2B5EF4-FFF2-40B4-BE49-F238E27FC236}">
                <a16:creationId xmlns:a16="http://schemas.microsoft.com/office/drawing/2014/main" id="{CC08BA59-2178-4B7F-8DA6-B78B9A77D070}"/>
              </a:ext>
            </a:extLst>
          </p:cNvPr>
          <p:cNvSpPr txBox="1"/>
          <p:nvPr/>
        </p:nvSpPr>
        <p:spPr>
          <a:xfrm>
            <a:off x="8275537" y="24817"/>
            <a:ext cx="783012" cy="707886"/>
          </a:xfrm>
          <a:prstGeom prst="rect">
            <a:avLst/>
          </a:prstGeom>
          <a:noFill/>
        </p:spPr>
        <p:txBody>
          <a:bodyPr wrap="square" rtlCol="0">
            <a:spAutoFit/>
          </a:bodyPr>
          <a:lstStyle/>
          <a:p>
            <a:r>
              <a:rPr lang="en-US" sz="4000" dirty="0">
                <a:hlinkClick r:id="rId3" action="ppaction://hlinksldjump"/>
              </a:rPr>
              <a:t>[3]</a:t>
            </a:r>
            <a:endParaRPr lang="en-US" sz="4000" dirty="0"/>
          </a:p>
        </p:txBody>
      </p:sp>
    </p:spTree>
    <p:extLst>
      <p:ext uri="{BB962C8B-B14F-4D97-AF65-F5344CB8AC3E}">
        <p14:creationId xmlns:p14="http://schemas.microsoft.com/office/powerpoint/2010/main" val="529659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48C34E1-1509-4691-875F-8B9A479612B6}"/>
              </a:ext>
            </a:extLst>
          </p:cNvPr>
          <p:cNvSpPr>
            <a:spLocks noGrp="1"/>
          </p:cNvSpPr>
          <p:nvPr>
            <p:ph type="body" idx="1"/>
          </p:nvPr>
        </p:nvSpPr>
        <p:spPr>
          <a:xfrm>
            <a:off x="311700" y="1840800"/>
            <a:ext cx="8520600" cy="3302700"/>
          </a:xfrm>
        </p:spPr>
        <p:txBody>
          <a:bodyPr/>
          <a:lstStyle/>
          <a:p>
            <a:r>
              <a:rPr lang="en-US" dirty="0"/>
              <a:t>By reprogramming the USB device's firmware to execute malicious actions (such as malware downloading, data exfiltration, etc.).</a:t>
            </a:r>
            <a:br>
              <a:rPr lang="en-US" dirty="0"/>
            </a:br>
            <a:endParaRPr lang="en-US" dirty="0"/>
          </a:p>
        </p:txBody>
      </p:sp>
      <p:sp>
        <p:nvSpPr>
          <p:cNvPr id="3" name="Slide Number Placeholder 2">
            <a:extLst>
              <a:ext uri="{FF2B5EF4-FFF2-40B4-BE49-F238E27FC236}">
                <a16:creationId xmlns:a16="http://schemas.microsoft.com/office/drawing/2014/main" id="{0379822B-3ABA-4246-A2AF-B669CA5C1A5F}"/>
              </a:ext>
            </a:extLst>
          </p:cNvPr>
          <p:cNvSpPr>
            <a:spLocks noGrp="1"/>
          </p:cNvSpPr>
          <p:nvPr>
            <p:ph type="sldNum" idx="12"/>
          </p:nvPr>
        </p:nvSpPr>
        <p:spPr/>
        <p:txBody>
          <a:bodyPr/>
          <a:lstStyle/>
          <a:p>
            <a:fld id="{00000000-1234-1234-1234-123412341234}" type="slidenum">
              <a:rPr lang="en-US" smtClean="0"/>
              <a:pPr/>
              <a:t>17</a:t>
            </a:fld>
            <a:endParaRPr lang="en-US" dirty="0"/>
          </a:p>
        </p:txBody>
      </p:sp>
      <p:sp>
        <p:nvSpPr>
          <p:cNvPr id="4" name="Title 3">
            <a:extLst>
              <a:ext uri="{FF2B5EF4-FFF2-40B4-BE49-F238E27FC236}">
                <a16:creationId xmlns:a16="http://schemas.microsoft.com/office/drawing/2014/main" id="{7F3D46A4-E0EB-44EF-8F75-C5076FE905A8}"/>
              </a:ext>
            </a:extLst>
          </p:cNvPr>
          <p:cNvSpPr>
            <a:spLocks noGrp="1"/>
          </p:cNvSpPr>
          <p:nvPr>
            <p:ph type="title"/>
          </p:nvPr>
        </p:nvSpPr>
        <p:spPr/>
        <p:txBody>
          <a:bodyPr>
            <a:normAutofit fontScale="90000"/>
          </a:bodyPr>
          <a:lstStyle/>
          <a:p>
            <a:pPr marL="114300"/>
            <a:r>
              <a:rPr lang="en-US" b="1" dirty="0"/>
              <a:t>B1. Maliciously reprogrammed USB peripheral firmware</a:t>
            </a:r>
            <a:endParaRPr lang="en-US" dirty="0"/>
          </a:p>
        </p:txBody>
      </p:sp>
      <p:sp>
        <p:nvSpPr>
          <p:cNvPr id="5" name="Footer Placeholder 4">
            <a:extLst>
              <a:ext uri="{FF2B5EF4-FFF2-40B4-BE49-F238E27FC236}">
                <a16:creationId xmlns:a16="http://schemas.microsoft.com/office/drawing/2014/main" id="{A32387BF-D30E-4CC9-BBAE-52CF1DFD5B38}"/>
              </a:ext>
            </a:extLst>
          </p:cNvPr>
          <p:cNvSpPr>
            <a:spLocks noGrp="1"/>
          </p:cNvSpPr>
          <p:nvPr>
            <p:ph type="ftr" sz="quarter" idx="13"/>
          </p:nvPr>
        </p:nvSpPr>
        <p:spPr/>
        <p:txBody>
          <a:bodyPr/>
          <a:lstStyle/>
          <a:p>
            <a:r>
              <a:rPr lang="en-US" dirty="0"/>
              <a:t>Motivation and Attacks</a:t>
            </a:r>
          </a:p>
        </p:txBody>
      </p:sp>
      <p:sp>
        <p:nvSpPr>
          <p:cNvPr id="6" name="TextBox 5">
            <a:extLst>
              <a:ext uri="{FF2B5EF4-FFF2-40B4-BE49-F238E27FC236}">
                <a16:creationId xmlns:a16="http://schemas.microsoft.com/office/drawing/2014/main" id="{9028DE15-6FAA-4564-A0D9-5DCF735A2AF6}"/>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2" action="ppaction://hlinksldjump"/>
              </a:rPr>
              <a:t>[3]</a:t>
            </a:r>
            <a:endParaRPr lang="en-US" sz="4000" dirty="0"/>
          </a:p>
        </p:txBody>
      </p:sp>
    </p:spTree>
    <p:extLst>
      <p:ext uri="{BB962C8B-B14F-4D97-AF65-F5344CB8AC3E}">
        <p14:creationId xmlns:p14="http://schemas.microsoft.com/office/powerpoint/2010/main" val="3966112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37D5E18-3651-440C-97EB-66C81AE98B47}"/>
              </a:ext>
            </a:extLst>
          </p:cNvPr>
          <p:cNvSpPr>
            <a:spLocks noGrp="1"/>
          </p:cNvSpPr>
          <p:nvPr>
            <p:ph type="title"/>
          </p:nvPr>
        </p:nvSpPr>
        <p:spPr/>
        <p:txBody>
          <a:bodyPr>
            <a:normAutofit fontScale="90000"/>
          </a:bodyPr>
          <a:lstStyle/>
          <a:p>
            <a:r>
              <a:rPr lang="en-US" sz="4400" b="1" dirty="0"/>
              <a:t>Default gateway override by Modified USB Firmware</a:t>
            </a:r>
          </a:p>
        </p:txBody>
      </p:sp>
      <p:sp>
        <p:nvSpPr>
          <p:cNvPr id="5" name="Footer Placeholder 4">
            <a:extLst>
              <a:ext uri="{FF2B5EF4-FFF2-40B4-BE49-F238E27FC236}">
                <a16:creationId xmlns:a16="http://schemas.microsoft.com/office/drawing/2014/main" id="{0A00FF09-BC20-44E5-BB8F-D589A1A69FE4}"/>
              </a:ext>
            </a:extLst>
          </p:cNvPr>
          <p:cNvSpPr>
            <a:spLocks noGrp="1"/>
          </p:cNvSpPr>
          <p:nvPr>
            <p:ph type="ftr" sz="quarter" idx="11"/>
          </p:nvPr>
        </p:nvSpPr>
        <p:spPr/>
        <p:txBody>
          <a:bodyPr/>
          <a:lstStyle/>
          <a:p>
            <a:r>
              <a:rPr lang="en-US"/>
              <a:t>Motivation and Attacks</a:t>
            </a:r>
            <a:endParaRPr lang="en-US" dirty="0"/>
          </a:p>
        </p:txBody>
      </p:sp>
      <p:sp>
        <p:nvSpPr>
          <p:cNvPr id="3" name="Slide Number Placeholder 2">
            <a:extLst>
              <a:ext uri="{FF2B5EF4-FFF2-40B4-BE49-F238E27FC236}">
                <a16:creationId xmlns:a16="http://schemas.microsoft.com/office/drawing/2014/main" id="{89951D89-0A97-450D-B1C3-0AF0B322AAA6}"/>
              </a:ext>
            </a:extLst>
          </p:cNvPr>
          <p:cNvSpPr>
            <a:spLocks noGrp="1"/>
          </p:cNvSpPr>
          <p:nvPr>
            <p:ph type="sldNum" sz="quarter" idx="12"/>
          </p:nvPr>
        </p:nvSpPr>
        <p:spPr/>
        <p:txBody>
          <a:bodyPr/>
          <a:lstStyle/>
          <a:p>
            <a:fld id="{00000000-1234-1234-1234-123412341234}" type="slidenum">
              <a:rPr lang="en-US" smtClean="0"/>
              <a:pPr/>
              <a:t>18</a:t>
            </a:fld>
            <a:endParaRPr lang="en-US" dirty="0"/>
          </a:p>
        </p:txBody>
      </p:sp>
      <p:pic>
        <p:nvPicPr>
          <p:cNvPr id="9" name="Google Shape;192;p29">
            <a:extLst>
              <a:ext uri="{FF2B5EF4-FFF2-40B4-BE49-F238E27FC236}">
                <a16:creationId xmlns:a16="http://schemas.microsoft.com/office/drawing/2014/main" id="{D7B4DC3A-D620-4004-BA00-074F17A199BB}"/>
              </a:ext>
            </a:extLst>
          </p:cNvPr>
          <p:cNvPicPr preferRelativeResize="0"/>
          <p:nvPr/>
        </p:nvPicPr>
        <p:blipFill rotWithShape="1">
          <a:blip r:embed="rId2">
            <a:alphaModFix/>
          </a:blip>
          <a:srcRect t="43027" b="3235"/>
          <a:stretch/>
        </p:blipFill>
        <p:spPr>
          <a:xfrm>
            <a:off x="1643293" y="2585836"/>
            <a:ext cx="5782051" cy="2009554"/>
          </a:xfrm>
          <a:prstGeom prst="rect">
            <a:avLst/>
          </a:prstGeom>
          <a:noFill/>
          <a:ln>
            <a:noFill/>
          </a:ln>
        </p:spPr>
      </p:pic>
      <p:pic>
        <p:nvPicPr>
          <p:cNvPr id="10" name="Google Shape;192;p29">
            <a:extLst>
              <a:ext uri="{FF2B5EF4-FFF2-40B4-BE49-F238E27FC236}">
                <a16:creationId xmlns:a16="http://schemas.microsoft.com/office/drawing/2014/main" id="{EC4C73E0-B0D1-42A5-8CD8-E6876374EAE1}"/>
              </a:ext>
            </a:extLst>
          </p:cNvPr>
          <p:cNvPicPr preferRelativeResize="0"/>
          <p:nvPr/>
        </p:nvPicPr>
        <p:blipFill rotWithShape="1">
          <a:blip r:embed="rId2">
            <a:alphaModFix/>
          </a:blip>
          <a:srcRect t="3224" b="63226"/>
          <a:stretch/>
        </p:blipFill>
        <p:spPr>
          <a:xfrm>
            <a:off x="1643293" y="1331193"/>
            <a:ext cx="5782051" cy="1254643"/>
          </a:xfrm>
          <a:prstGeom prst="rect">
            <a:avLst/>
          </a:prstGeom>
          <a:noFill/>
          <a:ln>
            <a:noFill/>
          </a:ln>
        </p:spPr>
      </p:pic>
      <p:sp>
        <p:nvSpPr>
          <p:cNvPr id="7" name="TextBox 6">
            <a:extLst>
              <a:ext uri="{FF2B5EF4-FFF2-40B4-BE49-F238E27FC236}">
                <a16:creationId xmlns:a16="http://schemas.microsoft.com/office/drawing/2014/main" id="{FCE5C84A-BB47-4495-B1D8-FF5593D91D50}"/>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3" action="ppaction://hlinksldjump"/>
              </a:rPr>
              <a:t>[3]</a:t>
            </a:r>
            <a:endParaRPr lang="en-US" sz="4000" dirty="0"/>
          </a:p>
        </p:txBody>
      </p:sp>
    </p:spTree>
    <p:extLst>
      <p:ext uri="{BB962C8B-B14F-4D97-AF65-F5344CB8AC3E}">
        <p14:creationId xmlns:p14="http://schemas.microsoft.com/office/powerpoint/2010/main" val="1834186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C1E5461-E1D3-4B60-A79B-7C154F88E79E}"/>
              </a:ext>
            </a:extLst>
          </p:cNvPr>
          <p:cNvSpPr>
            <a:spLocks noGrp="1"/>
          </p:cNvSpPr>
          <p:nvPr>
            <p:ph type="body" idx="1"/>
          </p:nvPr>
        </p:nvSpPr>
        <p:spPr>
          <a:xfrm>
            <a:off x="334560" y="1754117"/>
            <a:ext cx="8520600" cy="2732425"/>
          </a:xfrm>
        </p:spPr>
        <p:txBody>
          <a:bodyPr/>
          <a:lstStyle/>
          <a:p>
            <a:r>
              <a:rPr lang="en-US" dirty="0"/>
              <a:t>By not reprogramming USB device firmware but leveraging flaws in how operating systems normally interact with USB protocols/standards.</a:t>
            </a:r>
            <a:br>
              <a:rPr lang="en-US" dirty="0"/>
            </a:br>
            <a:endParaRPr lang="en-US" dirty="0"/>
          </a:p>
        </p:txBody>
      </p:sp>
      <p:sp>
        <p:nvSpPr>
          <p:cNvPr id="3" name="Slide Number Placeholder 2">
            <a:extLst>
              <a:ext uri="{FF2B5EF4-FFF2-40B4-BE49-F238E27FC236}">
                <a16:creationId xmlns:a16="http://schemas.microsoft.com/office/drawing/2014/main" id="{56101291-71AB-4505-83A2-420DD276496A}"/>
              </a:ext>
            </a:extLst>
          </p:cNvPr>
          <p:cNvSpPr>
            <a:spLocks noGrp="1"/>
          </p:cNvSpPr>
          <p:nvPr>
            <p:ph type="sldNum" idx="12"/>
          </p:nvPr>
        </p:nvSpPr>
        <p:spPr/>
        <p:txBody>
          <a:bodyPr/>
          <a:lstStyle/>
          <a:p>
            <a:fld id="{00000000-1234-1234-1234-123412341234}" type="slidenum">
              <a:rPr lang="en-US" smtClean="0"/>
              <a:pPr/>
              <a:t>19</a:t>
            </a:fld>
            <a:endParaRPr lang="en-US" dirty="0"/>
          </a:p>
        </p:txBody>
      </p:sp>
      <p:sp>
        <p:nvSpPr>
          <p:cNvPr id="4" name="Title 3">
            <a:extLst>
              <a:ext uri="{FF2B5EF4-FFF2-40B4-BE49-F238E27FC236}">
                <a16:creationId xmlns:a16="http://schemas.microsoft.com/office/drawing/2014/main" id="{0C27D8CB-9CF7-44C6-8E81-C6568DC91A96}"/>
              </a:ext>
            </a:extLst>
          </p:cNvPr>
          <p:cNvSpPr>
            <a:spLocks noGrp="1"/>
          </p:cNvSpPr>
          <p:nvPr>
            <p:ph type="title"/>
          </p:nvPr>
        </p:nvSpPr>
        <p:spPr/>
        <p:txBody>
          <a:bodyPr>
            <a:normAutofit fontScale="90000"/>
          </a:bodyPr>
          <a:lstStyle/>
          <a:p>
            <a:pPr marL="114300" lvl="0"/>
            <a:r>
              <a:rPr lang="en-US" b="1" dirty="0"/>
              <a:t>B2.</a:t>
            </a:r>
            <a:r>
              <a:rPr lang="en-US" dirty="0"/>
              <a:t> </a:t>
            </a:r>
            <a:r>
              <a:rPr lang="en-US" b="1" dirty="0"/>
              <a:t>Attacks based on unprogrammed USB devices</a:t>
            </a:r>
            <a:endParaRPr lang="en-US" dirty="0"/>
          </a:p>
        </p:txBody>
      </p:sp>
      <p:sp>
        <p:nvSpPr>
          <p:cNvPr id="5" name="Footer Placeholder 4">
            <a:extLst>
              <a:ext uri="{FF2B5EF4-FFF2-40B4-BE49-F238E27FC236}">
                <a16:creationId xmlns:a16="http://schemas.microsoft.com/office/drawing/2014/main" id="{394BD15C-D30B-4D0B-A0AC-CED235EEBC2B}"/>
              </a:ext>
            </a:extLst>
          </p:cNvPr>
          <p:cNvSpPr>
            <a:spLocks noGrp="1"/>
          </p:cNvSpPr>
          <p:nvPr>
            <p:ph type="ftr" sz="quarter" idx="13"/>
          </p:nvPr>
        </p:nvSpPr>
        <p:spPr/>
        <p:txBody>
          <a:bodyPr/>
          <a:lstStyle/>
          <a:p>
            <a:r>
              <a:rPr lang="en-US" dirty="0"/>
              <a:t>Motivation and Attacks</a:t>
            </a:r>
          </a:p>
        </p:txBody>
      </p:sp>
      <p:sp>
        <p:nvSpPr>
          <p:cNvPr id="6" name="TextBox 5">
            <a:extLst>
              <a:ext uri="{FF2B5EF4-FFF2-40B4-BE49-F238E27FC236}">
                <a16:creationId xmlns:a16="http://schemas.microsoft.com/office/drawing/2014/main" id="{B2955335-4E2D-4564-BDFE-237A3798B451}"/>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2" action="ppaction://hlinksldjump"/>
              </a:rPr>
              <a:t>[3]</a:t>
            </a:r>
            <a:endParaRPr lang="en-US" sz="4000" dirty="0"/>
          </a:p>
        </p:txBody>
      </p:sp>
    </p:spTree>
    <p:extLst>
      <p:ext uri="{BB962C8B-B14F-4D97-AF65-F5344CB8AC3E}">
        <p14:creationId xmlns:p14="http://schemas.microsoft.com/office/powerpoint/2010/main" val="747489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064AED4-D4A1-4A76-8EA4-EA08D1372536}"/>
              </a:ext>
            </a:extLst>
          </p:cNvPr>
          <p:cNvSpPr>
            <a:spLocks noGrp="1"/>
          </p:cNvSpPr>
          <p:nvPr>
            <p:ph type="body" idx="1"/>
          </p:nvPr>
        </p:nvSpPr>
        <p:spPr/>
        <p:txBody>
          <a:bodyPr/>
          <a:lstStyle/>
          <a:p>
            <a:r>
              <a:rPr lang="en-US" sz="2400" dirty="0" err="1"/>
              <a:t>Abdelarahman</a:t>
            </a:r>
            <a:r>
              <a:rPr lang="en-US" sz="2400" dirty="0"/>
              <a:t> Hesham El-</a:t>
            </a:r>
            <a:r>
              <a:rPr lang="en-US" sz="2400" dirty="0" err="1"/>
              <a:t>Dawy</a:t>
            </a:r>
            <a:endParaRPr lang="en-US" sz="2400" dirty="0"/>
          </a:p>
          <a:p>
            <a:r>
              <a:rPr lang="en-US" sz="2400" dirty="0"/>
              <a:t>Ahmad Mahmoud El-</a:t>
            </a:r>
            <a:r>
              <a:rPr lang="en-US" sz="2400" dirty="0" err="1"/>
              <a:t>Reffaiy</a:t>
            </a:r>
            <a:endParaRPr lang="en-US" sz="2400" dirty="0"/>
          </a:p>
          <a:p>
            <a:r>
              <a:rPr lang="en-US" sz="2400" dirty="0"/>
              <a:t>Ahmed Mohamed Ismail</a:t>
            </a:r>
          </a:p>
          <a:p>
            <a:r>
              <a:rPr lang="en-US" sz="2400" dirty="0"/>
              <a:t>Mohamed Hassan El-Hendy</a:t>
            </a:r>
          </a:p>
          <a:p>
            <a:r>
              <a:rPr lang="en-US" sz="2400" dirty="0"/>
              <a:t>Rania Khaled</a:t>
            </a:r>
          </a:p>
        </p:txBody>
      </p:sp>
      <p:sp>
        <p:nvSpPr>
          <p:cNvPr id="3" name="Slide Number Placeholder 2">
            <a:extLst>
              <a:ext uri="{FF2B5EF4-FFF2-40B4-BE49-F238E27FC236}">
                <a16:creationId xmlns:a16="http://schemas.microsoft.com/office/drawing/2014/main" id="{C2E6267D-55EA-47C9-971F-E590D502425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
        <p:nvSpPr>
          <p:cNvPr id="4" name="Title 3">
            <a:extLst>
              <a:ext uri="{FF2B5EF4-FFF2-40B4-BE49-F238E27FC236}">
                <a16:creationId xmlns:a16="http://schemas.microsoft.com/office/drawing/2014/main" id="{713529DA-0A00-41D6-9205-CD62566310BC}"/>
              </a:ext>
            </a:extLst>
          </p:cNvPr>
          <p:cNvSpPr>
            <a:spLocks noGrp="1"/>
          </p:cNvSpPr>
          <p:nvPr>
            <p:ph type="title"/>
          </p:nvPr>
        </p:nvSpPr>
        <p:spPr/>
        <p:txBody>
          <a:bodyPr>
            <a:normAutofit/>
          </a:bodyPr>
          <a:lstStyle/>
          <a:p>
            <a:r>
              <a:rPr lang="en-US" sz="4000" dirty="0"/>
              <a:t>Presented by</a:t>
            </a:r>
          </a:p>
        </p:txBody>
      </p:sp>
    </p:spTree>
    <p:extLst>
      <p:ext uri="{BB962C8B-B14F-4D97-AF65-F5344CB8AC3E}">
        <p14:creationId xmlns:p14="http://schemas.microsoft.com/office/powerpoint/2010/main" val="40516466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2F302CC-522B-4A20-B5D5-0010CEBC2D9C}"/>
              </a:ext>
            </a:extLst>
          </p:cNvPr>
          <p:cNvSpPr>
            <a:spLocks noGrp="1"/>
          </p:cNvSpPr>
          <p:nvPr>
            <p:ph type="title"/>
          </p:nvPr>
        </p:nvSpPr>
        <p:spPr/>
        <p:txBody>
          <a:bodyPr/>
          <a:lstStyle/>
          <a:p>
            <a:r>
              <a:rPr lang="en-US" dirty="0"/>
              <a:t>Stuxnet</a:t>
            </a:r>
          </a:p>
        </p:txBody>
      </p:sp>
      <p:sp>
        <p:nvSpPr>
          <p:cNvPr id="9" name="Content Placeholder 8">
            <a:extLst>
              <a:ext uri="{FF2B5EF4-FFF2-40B4-BE49-F238E27FC236}">
                <a16:creationId xmlns:a16="http://schemas.microsoft.com/office/drawing/2014/main" id="{1B2533D0-21D2-43BB-AF35-47EE8606E13E}"/>
              </a:ext>
            </a:extLst>
          </p:cNvPr>
          <p:cNvSpPr>
            <a:spLocks noGrp="1"/>
          </p:cNvSpPr>
          <p:nvPr>
            <p:ph sz="half" idx="1"/>
          </p:nvPr>
        </p:nvSpPr>
        <p:spPr/>
        <p:txBody>
          <a:bodyPr>
            <a:normAutofit fontScale="55000" lnSpcReduction="20000"/>
          </a:bodyPr>
          <a:lstStyle/>
          <a:p>
            <a:pPr marL="0" lvl="0" indent="0">
              <a:lnSpc>
                <a:spcPct val="100000"/>
              </a:lnSpc>
              <a:spcBef>
                <a:spcPts val="0"/>
              </a:spcBef>
              <a:spcAft>
                <a:spcPts val="0"/>
              </a:spcAft>
              <a:buNone/>
            </a:pPr>
            <a:r>
              <a:rPr lang="en-US" sz="3800" dirty="0">
                <a:sym typeface="Open Sans"/>
              </a:rPr>
              <a:t>Stuxnet is a malicious computer worm, first uncovered in 2010, thought to have been in development since at least 2005. </a:t>
            </a:r>
            <a:endParaRPr lang="en-US" sz="3800" dirty="0"/>
          </a:p>
          <a:p>
            <a:pPr marL="0" lvl="0" indent="0">
              <a:lnSpc>
                <a:spcPct val="100000"/>
              </a:lnSpc>
              <a:spcBef>
                <a:spcPts val="0"/>
              </a:spcBef>
              <a:spcAft>
                <a:spcPts val="0"/>
              </a:spcAft>
              <a:buNone/>
            </a:pPr>
            <a:endParaRPr lang="en-US" sz="3800" dirty="0">
              <a:sym typeface="Open Sans"/>
            </a:endParaRPr>
          </a:p>
          <a:p>
            <a:pPr marL="0" lvl="0" indent="0">
              <a:lnSpc>
                <a:spcPct val="100000"/>
              </a:lnSpc>
              <a:spcBef>
                <a:spcPts val="0"/>
              </a:spcBef>
              <a:spcAft>
                <a:spcPts val="0"/>
              </a:spcAft>
              <a:buNone/>
            </a:pPr>
            <a:endParaRPr lang="en-US" sz="3800" dirty="0">
              <a:sym typeface="Open Sans"/>
            </a:endParaRPr>
          </a:p>
          <a:p>
            <a:pPr marL="0" lvl="0" indent="0">
              <a:lnSpc>
                <a:spcPct val="100000"/>
              </a:lnSpc>
              <a:spcBef>
                <a:spcPts val="0"/>
              </a:spcBef>
              <a:spcAft>
                <a:spcPts val="0"/>
              </a:spcAft>
              <a:buNone/>
            </a:pPr>
            <a:r>
              <a:rPr lang="en-US" sz="3800" dirty="0">
                <a:sym typeface="Open Sans"/>
              </a:rPr>
              <a:t>Stuxnet targets SCADA systems and is believed to be responsible for causing substantial damage to Iran's nuclear program.</a:t>
            </a:r>
            <a:endParaRPr lang="en-US" sz="3800" dirty="0"/>
          </a:p>
          <a:p>
            <a:endParaRPr lang="en-US" dirty="0"/>
          </a:p>
        </p:txBody>
      </p:sp>
      <p:pic>
        <p:nvPicPr>
          <p:cNvPr id="11" name="Google Shape;199;p30">
            <a:extLst>
              <a:ext uri="{FF2B5EF4-FFF2-40B4-BE49-F238E27FC236}">
                <a16:creationId xmlns:a16="http://schemas.microsoft.com/office/drawing/2014/main" id="{D9B2B0D0-8A3D-48E1-B26B-83AB8E83976F}"/>
              </a:ext>
            </a:extLst>
          </p:cNvPr>
          <p:cNvPicPr preferRelativeResize="0">
            <a:picLocks noGrp="1"/>
          </p:cNvPicPr>
          <p:nvPr>
            <p:ph sz="half" idx="2"/>
          </p:nvPr>
        </p:nvPicPr>
        <p:blipFill>
          <a:blip r:embed="rId2">
            <a:alphaModFix/>
          </a:blip>
          <a:stretch>
            <a:fillRect/>
          </a:stretch>
        </p:blipFill>
        <p:spPr>
          <a:xfrm>
            <a:off x="4664075" y="1659202"/>
            <a:ext cx="3702050" cy="2468033"/>
          </a:xfrm>
          <a:prstGeom prst="rect">
            <a:avLst/>
          </a:prstGeom>
          <a:noFill/>
          <a:ln>
            <a:noFill/>
          </a:ln>
        </p:spPr>
      </p:pic>
      <p:sp>
        <p:nvSpPr>
          <p:cNvPr id="5" name="Footer Placeholder 4">
            <a:extLst>
              <a:ext uri="{FF2B5EF4-FFF2-40B4-BE49-F238E27FC236}">
                <a16:creationId xmlns:a16="http://schemas.microsoft.com/office/drawing/2014/main" id="{78597CEE-4101-4EF5-BDEE-14A8FBB579DE}"/>
              </a:ext>
            </a:extLst>
          </p:cNvPr>
          <p:cNvSpPr>
            <a:spLocks noGrp="1"/>
          </p:cNvSpPr>
          <p:nvPr>
            <p:ph type="ftr" sz="quarter" idx="11"/>
          </p:nvPr>
        </p:nvSpPr>
        <p:spPr/>
        <p:txBody>
          <a:bodyPr/>
          <a:lstStyle/>
          <a:p>
            <a:r>
              <a:rPr lang="en-US" dirty="0"/>
              <a:t>Motivation and Attacks</a:t>
            </a:r>
          </a:p>
        </p:txBody>
      </p:sp>
      <p:sp>
        <p:nvSpPr>
          <p:cNvPr id="6" name="Slide Number Placeholder 5">
            <a:extLst>
              <a:ext uri="{FF2B5EF4-FFF2-40B4-BE49-F238E27FC236}">
                <a16:creationId xmlns:a16="http://schemas.microsoft.com/office/drawing/2014/main" id="{78713636-C455-48ED-BA59-D762E14269B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sp>
        <p:nvSpPr>
          <p:cNvPr id="8" name="TextBox 7">
            <a:extLst>
              <a:ext uri="{FF2B5EF4-FFF2-40B4-BE49-F238E27FC236}">
                <a16:creationId xmlns:a16="http://schemas.microsoft.com/office/drawing/2014/main" id="{DF343986-C6A5-435F-8BA4-998DAA32EF6E}"/>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3" action="ppaction://hlinksldjump"/>
              </a:rPr>
              <a:t>[4]</a:t>
            </a:r>
            <a:endParaRPr lang="en-US" sz="4000" dirty="0"/>
          </a:p>
        </p:txBody>
      </p:sp>
    </p:spTree>
    <p:extLst>
      <p:ext uri="{BB962C8B-B14F-4D97-AF65-F5344CB8AC3E}">
        <p14:creationId xmlns:p14="http://schemas.microsoft.com/office/powerpoint/2010/main" val="19623705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5A06F0-C90F-4123-95E0-DC893938FDB6}"/>
              </a:ext>
            </a:extLst>
          </p:cNvPr>
          <p:cNvSpPr>
            <a:spLocks noGrp="1"/>
          </p:cNvSpPr>
          <p:nvPr>
            <p:ph type="title"/>
          </p:nvPr>
        </p:nvSpPr>
        <p:spPr/>
        <p:txBody>
          <a:bodyPr>
            <a:normAutofit/>
          </a:bodyPr>
          <a:lstStyle/>
          <a:p>
            <a:r>
              <a:rPr lang="en-US" b="1" dirty="0"/>
              <a:t>C. USB-based electrical attacks</a:t>
            </a:r>
            <a:endParaRPr lang="en-US" dirty="0"/>
          </a:p>
        </p:txBody>
      </p:sp>
      <p:sp>
        <p:nvSpPr>
          <p:cNvPr id="2" name="Text Placeholder 1">
            <a:extLst>
              <a:ext uri="{FF2B5EF4-FFF2-40B4-BE49-F238E27FC236}">
                <a16:creationId xmlns:a16="http://schemas.microsoft.com/office/drawing/2014/main" id="{398C3EEC-5882-42DC-9736-29A35F2F8987}"/>
              </a:ext>
            </a:extLst>
          </p:cNvPr>
          <p:cNvSpPr>
            <a:spLocks noGrp="1"/>
          </p:cNvSpPr>
          <p:nvPr>
            <p:ph sz="half" idx="1"/>
          </p:nvPr>
        </p:nvSpPr>
        <p:spPr/>
        <p:txBody>
          <a:bodyPr>
            <a:normAutofit fontScale="92500" lnSpcReduction="20000"/>
          </a:bodyPr>
          <a:lstStyle/>
          <a:p>
            <a:r>
              <a:rPr lang="en-US" b="1" dirty="0"/>
              <a:t>USB Killer</a:t>
            </a:r>
          </a:p>
          <a:p>
            <a:pPr lvl="1" indent="-457200">
              <a:lnSpc>
                <a:spcPct val="100000"/>
              </a:lnSpc>
            </a:pPr>
            <a:r>
              <a:rPr lang="en-US" sz="1600" dirty="0">
                <a:solidFill>
                  <a:schemeClr val="dk2"/>
                </a:solidFill>
                <a:latin typeface="Open Sans"/>
                <a:ea typeface="Open Sans"/>
                <a:cs typeface="Open Sans"/>
                <a:sym typeface="Open Sans"/>
              </a:rPr>
              <a:t>According to USBKill.com, a company based in Hong Kong that designed the device, USB Killer 2.0 works by collecting power from the USB power lines (5V, 1 - 3A) until it reaches ~ -240V. It then begins </a:t>
            </a:r>
            <a:r>
              <a:rPr lang="en-US" sz="1600" b="1" dirty="0">
                <a:solidFill>
                  <a:schemeClr val="dk2"/>
                </a:solidFill>
                <a:latin typeface="Open Sans"/>
                <a:ea typeface="Open Sans"/>
                <a:cs typeface="Open Sans"/>
                <a:sym typeface="Open Sans"/>
              </a:rPr>
              <a:t>discharging</a:t>
            </a:r>
            <a:r>
              <a:rPr lang="en-US" sz="1600" dirty="0">
                <a:solidFill>
                  <a:schemeClr val="dk2"/>
                </a:solidFill>
                <a:latin typeface="Open Sans"/>
                <a:ea typeface="Open Sans"/>
                <a:cs typeface="Open Sans"/>
                <a:sym typeface="Open Sans"/>
              </a:rPr>
              <a:t> its stored voltage multiple times per second.</a:t>
            </a:r>
            <a:r>
              <a:rPr lang="en-US" sz="1600" dirty="0">
                <a:sym typeface="Open Sans"/>
              </a:rPr>
              <a:t> </a:t>
            </a:r>
          </a:p>
          <a:p>
            <a:pPr lvl="1" indent="-457200">
              <a:lnSpc>
                <a:spcPct val="100000"/>
              </a:lnSpc>
            </a:pPr>
            <a:r>
              <a:rPr lang="en-US" sz="1600" dirty="0">
                <a:solidFill>
                  <a:schemeClr val="dk2"/>
                </a:solidFill>
                <a:latin typeface="Open Sans"/>
                <a:ea typeface="Open Sans"/>
                <a:cs typeface="Open Sans"/>
                <a:sym typeface="Open Sans"/>
              </a:rPr>
              <a:t>The recharge/discharge cycle lasts if USB Killer 2.0 is connected to a USB port. Indeed, it will continue until it </a:t>
            </a:r>
            <a:r>
              <a:rPr lang="en-US" sz="1600" b="1" dirty="0">
                <a:solidFill>
                  <a:schemeClr val="dk2"/>
                </a:solidFill>
                <a:latin typeface="Open Sans"/>
                <a:ea typeface="Open Sans"/>
                <a:cs typeface="Open Sans"/>
                <a:sym typeface="Open Sans"/>
              </a:rPr>
              <a:t>can't discharge </a:t>
            </a:r>
            <a:r>
              <a:rPr lang="en-US" sz="1600" dirty="0">
                <a:solidFill>
                  <a:schemeClr val="dk2"/>
                </a:solidFill>
                <a:latin typeface="Open Sans"/>
                <a:ea typeface="Open Sans"/>
                <a:cs typeface="Open Sans"/>
                <a:sym typeface="Open Sans"/>
              </a:rPr>
              <a:t>any longer, that is, when the device has damaged its host's circuitry.</a:t>
            </a:r>
            <a:endParaRPr lang="en-US" sz="1600" dirty="0"/>
          </a:p>
          <a:p>
            <a:endParaRPr lang="en-US" dirty="0"/>
          </a:p>
        </p:txBody>
      </p:sp>
      <p:pic>
        <p:nvPicPr>
          <p:cNvPr id="7" name="Google Shape;206;p31">
            <a:extLst>
              <a:ext uri="{FF2B5EF4-FFF2-40B4-BE49-F238E27FC236}">
                <a16:creationId xmlns:a16="http://schemas.microsoft.com/office/drawing/2014/main" id="{C6AC13E0-DABE-49E7-BD72-2C31965DE2FE}"/>
              </a:ext>
            </a:extLst>
          </p:cNvPr>
          <p:cNvPicPr preferRelativeResize="0">
            <a:picLocks noGrp="1"/>
          </p:cNvPicPr>
          <p:nvPr>
            <p:ph sz="half" idx="2"/>
          </p:nvPr>
        </p:nvPicPr>
        <p:blipFill rotWithShape="1">
          <a:blip r:embed="rId2">
            <a:alphaModFix/>
          </a:blip>
          <a:stretch/>
        </p:blipFill>
        <p:spPr>
          <a:xfrm>
            <a:off x="5385269" y="1384300"/>
            <a:ext cx="2259661" cy="3017838"/>
          </a:xfrm>
          <a:prstGeom prst="rect">
            <a:avLst/>
          </a:prstGeom>
          <a:noFill/>
          <a:ln>
            <a:noFill/>
          </a:ln>
        </p:spPr>
      </p:pic>
      <p:sp>
        <p:nvSpPr>
          <p:cNvPr id="5" name="Footer Placeholder 4">
            <a:extLst>
              <a:ext uri="{FF2B5EF4-FFF2-40B4-BE49-F238E27FC236}">
                <a16:creationId xmlns:a16="http://schemas.microsoft.com/office/drawing/2014/main" id="{FF2F66E1-9D9C-4780-91BD-D62AB484B5AF}"/>
              </a:ext>
            </a:extLst>
          </p:cNvPr>
          <p:cNvSpPr>
            <a:spLocks noGrp="1"/>
          </p:cNvSpPr>
          <p:nvPr>
            <p:ph type="ftr" sz="quarter" idx="11"/>
          </p:nvPr>
        </p:nvSpPr>
        <p:spPr/>
        <p:txBody>
          <a:bodyPr/>
          <a:lstStyle/>
          <a:p>
            <a:r>
              <a:rPr lang="en-US" dirty="0"/>
              <a:t>Motivation and Attacks</a:t>
            </a:r>
          </a:p>
        </p:txBody>
      </p:sp>
      <p:sp>
        <p:nvSpPr>
          <p:cNvPr id="3" name="Slide Number Placeholder 2">
            <a:extLst>
              <a:ext uri="{FF2B5EF4-FFF2-40B4-BE49-F238E27FC236}">
                <a16:creationId xmlns:a16="http://schemas.microsoft.com/office/drawing/2014/main" id="{F53F4E7E-6B08-4852-9AE5-101BEE11A14D}"/>
              </a:ext>
            </a:extLst>
          </p:cNvPr>
          <p:cNvSpPr>
            <a:spLocks noGrp="1"/>
          </p:cNvSpPr>
          <p:nvPr>
            <p:ph type="sldNum" sz="quarter" idx="12"/>
          </p:nvPr>
        </p:nvSpPr>
        <p:spPr/>
        <p:txBody>
          <a:bodyPr/>
          <a:lstStyle/>
          <a:p>
            <a:fld id="{00000000-1234-1234-1234-123412341234}" type="slidenum">
              <a:rPr lang="en-US" smtClean="0"/>
              <a:pPr/>
              <a:t>21</a:t>
            </a:fld>
            <a:endParaRPr lang="en-US" dirty="0"/>
          </a:p>
        </p:txBody>
      </p:sp>
      <p:sp>
        <p:nvSpPr>
          <p:cNvPr id="8" name="TextBox 7">
            <a:extLst>
              <a:ext uri="{FF2B5EF4-FFF2-40B4-BE49-F238E27FC236}">
                <a16:creationId xmlns:a16="http://schemas.microsoft.com/office/drawing/2014/main" id="{BF36B44F-F3BE-4CE2-8BD5-ECFC16BD7CD6}"/>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3" action="ppaction://hlinksldjump"/>
              </a:rPr>
              <a:t>[3]</a:t>
            </a:r>
            <a:endParaRPr lang="en-US" sz="4000" dirty="0"/>
          </a:p>
        </p:txBody>
      </p:sp>
    </p:spTree>
    <p:extLst>
      <p:ext uri="{BB962C8B-B14F-4D97-AF65-F5344CB8AC3E}">
        <p14:creationId xmlns:p14="http://schemas.microsoft.com/office/powerpoint/2010/main" val="30537143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85B4F0-A00E-4FE0-A2E6-F9D8DC5D537C}"/>
              </a:ext>
            </a:extLst>
          </p:cNvPr>
          <p:cNvSpPr>
            <a:spLocks noGrp="1"/>
          </p:cNvSpPr>
          <p:nvPr>
            <p:ph type="body" idx="1"/>
          </p:nvPr>
        </p:nvSpPr>
        <p:spPr/>
        <p:txBody>
          <a:bodyPr/>
          <a:lstStyle/>
          <a:p>
            <a:r>
              <a:rPr lang="en-US" dirty="0">
                <a:solidFill>
                  <a:schemeClr val="bg1">
                    <a:lumMod val="65000"/>
                  </a:schemeClr>
                </a:solidFill>
              </a:rPr>
              <a:t>Motivation of Project</a:t>
            </a:r>
          </a:p>
          <a:p>
            <a:r>
              <a:rPr lang="en-US" dirty="0"/>
              <a:t>Related Work</a:t>
            </a:r>
          </a:p>
          <a:p>
            <a:r>
              <a:rPr lang="en-US" dirty="0">
                <a:solidFill>
                  <a:schemeClr val="bg1">
                    <a:lumMod val="65000"/>
                  </a:schemeClr>
                </a:solidFill>
              </a:rPr>
              <a:t>Scope of Work</a:t>
            </a:r>
          </a:p>
          <a:p>
            <a:r>
              <a:rPr lang="en-US" dirty="0">
                <a:solidFill>
                  <a:schemeClr val="bg1">
                    <a:lumMod val="65000"/>
                  </a:schemeClr>
                </a:solidFill>
              </a:rPr>
              <a:t>Time Plan</a:t>
            </a:r>
          </a:p>
        </p:txBody>
      </p:sp>
      <p:sp>
        <p:nvSpPr>
          <p:cNvPr id="3" name="Slide Number Placeholder 2">
            <a:extLst>
              <a:ext uri="{FF2B5EF4-FFF2-40B4-BE49-F238E27FC236}">
                <a16:creationId xmlns:a16="http://schemas.microsoft.com/office/drawing/2014/main" id="{B8DB9060-BC48-4299-88C8-ED3D9AF207A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sp>
        <p:nvSpPr>
          <p:cNvPr id="4" name="Title 3">
            <a:extLst>
              <a:ext uri="{FF2B5EF4-FFF2-40B4-BE49-F238E27FC236}">
                <a16:creationId xmlns:a16="http://schemas.microsoft.com/office/drawing/2014/main" id="{D065257C-ECBF-495A-A38F-59933668190C}"/>
              </a:ext>
            </a:extLst>
          </p:cNvPr>
          <p:cNvSpPr>
            <a:spLocks noGrp="1"/>
          </p:cNvSpPr>
          <p:nvPr>
            <p:ph type="title"/>
          </p:nvPr>
        </p:nvSpPr>
        <p:spPr/>
        <p:txBody>
          <a:bodyPr>
            <a:normAutofit/>
          </a:bodyPr>
          <a:lstStyle/>
          <a:p>
            <a:r>
              <a:rPr lang="en-US" sz="4200" dirty="0"/>
              <a:t>Objectives</a:t>
            </a:r>
          </a:p>
        </p:txBody>
      </p:sp>
      <p:sp>
        <p:nvSpPr>
          <p:cNvPr id="5" name="Footer Placeholder 4">
            <a:extLst>
              <a:ext uri="{FF2B5EF4-FFF2-40B4-BE49-F238E27FC236}">
                <a16:creationId xmlns:a16="http://schemas.microsoft.com/office/drawing/2014/main" id="{B19A809C-F2EF-4240-B9FF-927B69832E3E}"/>
              </a:ext>
            </a:extLst>
          </p:cNvPr>
          <p:cNvSpPr>
            <a:spLocks noGrp="1"/>
          </p:cNvSpPr>
          <p:nvPr>
            <p:ph type="ftr" sz="quarter" idx="13"/>
          </p:nvPr>
        </p:nvSpPr>
        <p:spPr/>
        <p:txBody>
          <a:bodyPr/>
          <a:lstStyle/>
          <a:p>
            <a:r>
              <a:rPr lang="en-US"/>
              <a:t>Objectives</a:t>
            </a:r>
            <a:endParaRPr lang="en-US" dirty="0"/>
          </a:p>
        </p:txBody>
      </p:sp>
    </p:spTree>
    <p:extLst>
      <p:ext uri="{BB962C8B-B14F-4D97-AF65-F5344CB8AC3E}">
        <p14:creationId xmlns:p14="http://schemas.microsoft.com/office/powerpoint/2010/main" val="22014869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solidFill>
                  <a:schemeClr val="bg1">
                    <a:lumMod val="65000"/>
                  </a:schemeClr>
                </a:solidFill>
              </a:rPr>
              <a:t>Introduction</a:t>
            </a:r>
          </a:p>
          <a:p>
            <a:pPr marL="571500" indent="-457200">
              <a:buFont typeface="+mj-lt"/>
              <a:buAutoNum type="arabicPeriod"/>
            </a:pPr>
            <a:r>
              <a:rPr lang="en-US" sz="2000" dirty="0">
                <a:solidFill>
                  <a:schemeClr val="bg1">
                    <a:lumMod val="65000"/>
                  </a:schemeClr>
                </a:solidFill>
              </a:rPr>
              <a:t>Motivation and Attacks</a:t>
            </a:r>
          </a:p>
          <a:p>
            <a:pPr marL="571500" indent="-457200">
              <a:buFont typeface="+mj-lt"/>
              <a:buAutoNum type="arabicPeriod"/>
            </a:pPr>
            <a:r>
              <a:rPr lang="en-US" sz="2000" dirty="0"/>
              <a:t>Summary of Related Work</a:t>
            </a:r>
          </a:p>
          <a:p>
            <a:pPr marL="571500" indent="-457200">
              <a:buFont typeface="+mj-lt"/>
              <a:buAutoNum type="arabicPeriod"/>
            </a:pPr>
            <a:r>
              <a:rPr lang="en-US" sz="2000" dirty="0">
                <a:solidFill>
                  <a:schemeClr val="bg1">
                    <a:lumMod val="65000"/>
                  </a:schemeClr>
                </a:solidFill>
              </a:rPr>
              <a:t>Need to Extend Related Work</a:t>
            </a:r>
          </a:p>
          <a:p>
            <a:pPr marL="571500" indent="-457200">
              <a:buFont typeface="+mj-lt"/>
              <a:buAutoNum type="arabicPeriod"/>
            </a:pPr>
            <a:r>
              <a:rPr lang="en-US" sz="2000" dirty="0">
                <a:solidFill>
                  <a:schemeClr val="bg1">
                    <a:lumMod val="65000"/>
                  </a:schemeClr>
                </a:solidFill>
              </a:rPr>
              <a:t>Scope of Project</a:t>
            </a:r>
          </a:p>
          <a:p>
            <a:pPr marL="571500" indent="-457200">
              <a:buFont typeface="+mj-lt"/>
              <a:buAutoNum type="arabicPeriod"/>
            </a:pPr>
            <a:r>
              <a:rPr lang="en-US" sz="2000" dirty="0">
                <a:solidFill>
                  <a:schemeClr val="bg1">
                    <a:lumMod val="65000"/>
                  </a:schemeClr>
                </a:solidFill>
              </a:rPr>
              <a:t>Proposed Solution</a:t>
            </a:r>
          </a:p>
          <a:p>
            <a:pPr marL="571500" indent="-457200">
              <a:buFont typeface="+mj-lt"/>
              <a:buAutoNum type="arabicPeriod"/>
            </a:pPr>
            <a:r>
              <a:rPr lang="en-US" sz="2000" dirty="0">
                <a:solidFill>
                  <a:schemeClr val="bg1">
                    <a:lumMod val="65000"/>
                  </a:schemeClr>
                </a:solidFill>
              </a:rPr>
              <a:t>Features</a:t>
            </a:r>
          </a:p>
          <a:p>
            <a:pPr marL="571500" indent="-457200">
              <a:buFont typeface="+mj-lt"/>
              <a:buAutoNum type="arabicPeriod"/>
            </a:pPr>
            <a:r>
              <a:rPr lang="en-US" sz="2000" dirty="0">
                <a:solidFill>
                  <a:schemeClr val="bg1">
                    <a:lumMod val="65000"/>
                  </a:schemeClr>
                </a:solidFill>
              </a:rPr>
              <a:t>Future Extension</a:t>
            </a:r>
          </a:p>
          <a:p>
            <a:pPr marL="571500" indent="-457200">
              <a:buFont typeface="+mj-lt"/>
              <a:buAutoNum type="arabicPeriod"/>
            </a:pPr>
            <a:r>
              <a:rPr lang="en-US" sz="2000" dirty="0">
                <a:solidFill>
                  <a:schemeClr val="bg1">
                    <a:lumMod val="65000"/>
                  </a:schemeClr>
                </a:solidFill>
              </a:rPr>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39710377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439D92-79B4-40C0-A229-E13A199945D7}"/>
              </a:ext>
            </a:extLst>
          </p:cNvPr>
          <p:cNvSpPr>
            <a:spLocks noGrp="1"/>
          </p:cNvSpPr>
          <p:nvPr>
            <p:ph type="body" idx="1"/>
          </p:nvPr>
        </p:nvSpPr>
        <p:spPr/>
        <p:txBody>
          <a:bodyPr/>
          <a:lstStyle/>
          <a:p>
            <a:r>
              <a:rPr lang="en-US" sz="1600" dirty="0"/>
              <a:t>Several approaches have been made to protect systems from attacks transmitted by USB devices, these approaches can be categorized into host-based solution, middleware solutions, hardware modifications to the peripherals themselves as well as hybrid approaches. Firstly, by examining end-point solutions, </a:t>
            </a:r>
            <a:r>
              <a:rPr lang="en-US" sz="1600" dirty="0" err="1"/>
              <a:t>GoodUSB</a:t>
            </a:r>
            <a:r>
              <a:rPr lang="en-US" sz="1600" dirty="0"/>
              <a:t> </a:t>
            </a:r>
            <a:r>
              <a:rPr lang="en-US" sz="1600" b="1" dirty="0">
                <a:hlinkClick r:id="rId2" action="ppaction://hlinksldjump"/>
              </a:rPr>
              <a:t>[5]</a:t>
            </a:r>
            <a:r>
              <a:rPr lang="en-US" sz="1600" b="1" dirty="0"/>
              <a:t> </a:t>
            </a:r>
            <a:r>
              <a:rPr lang="en-US" sz="1600" dirty="0"/>
              <a:t>relies on user identification of the device, and LBM </a:t>
            </a:r>
            <a:r>
              <a:rPr lang="en-US" sz="1600" dirty="0">
                <a:hlinkClick r:id="rId3" action="ppaction://hlinksldjump"/>
              </a:rPr>
              <a:t>[6]</a:t>
            </a:r>
            <a:r>
              <a:rPr lang="en-US" sz="1600" dirty="0"/>
              <a:t> requires kernel-level modifications at the host-system. Hardware modifications such as </a:t>
            </a:r>
            <a:r>
              <a:rPr lang="en-US" sz="1600" dirty="0" err="1"/>
              <a:t>Kells</a:t>
            </a:r>
            <a:r>
              <a:rPr lang="en-US" sz="1600" dirty="0"/>
              <a:t>[12] and </a:t>
            </a:r>
            <a:r>
              <a:rPr lang="en-US" sz="1600" dirty="0" err="1"/>
              <a:t>ProvUSB</a:t>
            </a:r>
            <a:r>
              <a:rPr lang="en-US" sz="1600" dirty="0"/>
              <a:t>[13] might be able to successfully trample the underlying issues of USB peripherals, however, they would necessitate the deployment of new devices.</a:t>
            </a:r>
          </a:p>
          <a:p>
            <a:pPr marL="114300" indent="0">
              <a:buNone/>
            </a:pPr>
            <a:endParaRPr lang="en-US" sz="1600" dirty="0"/>
          </a:p>
        </p:txBody>
      </p:sp>
      <p:sp>
        <p:nvSpPr>
          <p:cNvPr id="3" name="Slide Number Placeholder 2">
            <a:extLst>
              <a:ext uri="{FF2B5EF4-FFF2-40B4-BE49-F238E27FC236}">
                <a16:creationId xmlns:a16="http://schemas.microsoft.com/office/drawing/2014/main" id="{F2CC939F-16D2-48CF-BEAC-CFDFB3271574}"/>
              </a:ext>
            </a:extLst>
          </p:cNvPr>
          <p:cNvSpPr>
            <a:spLocks noGrp="1"/>
          </p:cNvSpPr>
          <p:nvPr>
            <p:ph type="sldNum" idx="12"/>
          </p:nvPr>
        </p:nvSpPr>
        <p:spPr/>
        <p:txBody>
          <a:bodyPr/>
          <a:lstStyle/>
          <a:p>
            <a:fld id="{00000000-1234-1234-1234-123412341234}" type="slidenum">
              <a:rPr lang="en-US" smtClean="0"/>
              <a:pPr/>
              <a:t>24</a:t>
            </a:fld>
            <a:endParaRPr lang="en-US" dirty="0"/>
          </a:p>
        </p:txBody>
      </p:sp>
      <p:sp>
        <p:nvSpPr>
          <p:cNvPr id="4" name="Title 3">
            <a:extLst>
              <a:ext uri="{FF2B5EF4-FFF2-40B4-BE49-F238E27FC236}">
                <a16:creationId xmlns:a16="http://schemas.microsoft.com/office/drawing/2014/main" id="{2F766B8C-E4D1-485B-991D-F4B1D2064915}"/>
              </a:ext>
            </a:extLst>
          </p:cNvPr>
          <p:cNvSpPr>
            <a:spLocks noGrp="1"/>
          </p:cNvSpPr>
          <p:nvPr>
            <p:ph type="title"/>
          </p:nvPr>
        </p:nvSpPr>
        <p:spPr/>
        <p:txBody>
          <a:bodyPr/>
          <a:lstStyle/>
          <a:p>
            <a:r>
              <a:rPr lang="en-US" dirty="0"/>
              <a:t>3.	Summary of Related Work</a:t>
            </a:r>
          </a:p>
        </p:txBody>
      </p:sp>
      <p:sp>
        <p:nvSpPr>
          <p:cNvPr id="5" name="Footer Placeholder 4">
            <a:extLst>
              <a:ext uri="{FF2B5EF4-FFF2-40B4-BE49-F238E27FC236}">
                <a16:creationId xmlns:a16="http://schemas.microsoft.com/office/drawing/2014/main" id="{BA1D1A15-1049-4604-882A-1DF91A835269}"/>
              </a:ext>
            </a:extLst>
          </p:cNvPr>
          <p:cNvSpPr>
            <a:spLocks noGrp="1"/>
          </p:cNvSpPr>
          <p:nvPr>
            <p:ph type="ftr" sz="quarter" idx="13"/>
          </p:nvPr>
        </p:nvSpPr>
        <p:spPr/>
        <p:txBody>
          <a:bodyPr/>
          <a:lstStyle/>
          <a:p>
            <a:r>
              <a:rPr lang="en-US" dirty="0"/>
              <a:t>Summary of Related Work</a:t>
            </a:r>
          </a:p>
        </p:txBody>
      </p:sp>
    </p:spTree>
    <p:extLst>
      <p:ext uri="{BB962C8B-B14F-4D97-AF65-F5344CB8AC3E}">
        <p14:creationId xmlns:p14="http://schemas.microsoft.com/office/powerpoint/2010/main" val="719621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AA5291-CAF7-497C-82F6-685C92D6AEB9}"/>
              </a:ext>
            </a:extLst>
          </p:cNvPr>
          <p:cNvSpPr>
            <a:spLocks noGrp="1"/>
          </p:cNvSpPr>
          <p:nvPr>
            <p:ph type="body" idx="1"/>
          </p:nvPr>
        </p:nvSpPr>
        <p:spPr/>
        <p:txBody>
          <a:bodyPr/>
          <a:lstStyle/>
          <a:p>
            <a:pPr lvl="0" indent="0">
              <a:buNone/>
            </a:pPr>
            <a:r>
              <a:rPr lang="en-US" sz="1600" dirty="0"/>
              <a:t>Existing middleware solutions rely on intermediate hardware, such as SandUSB[9] which scans and analyzes USB packets through a Raspberry Pi2 with additional modules installed, and </a:t>
            </a:r>
            <a:r>
              <a:rPr lang="en-US" sz="1600" dirty="0" err="1"/>
              <a:t>USBWall</a:t>
            </a:r>
            <a:r>
              <a:rPr lang="en-US" sz="1600" dirty="0"/>
              <a:t>[10] which uses a </a:t>
            </a:r>
            <a:r>
              <a:rPr lang="en-US" sz="1600" dirty="0" err="1"/>
              <a:t>BeagleBone</a:t>
            </a:r>
            <a:r>
              <a:rPr lang="en-US" sz="1600" dirty="0"/>
              <a:t> Black with </a:t>
            </a:r>
            <a:r>
              <a:rPr lang="en-US" sz="1600" dirty="0" err="1"/>
              <a:t>USBProxy</a:t>
            </a:r>
            <a:r>
              <a:rPr lang="en-US" sz="1600" dirty="0"/>
              <a:t> on board. Another approach is </a:t>
            </a:r>
            <a:r>
              <a:rPr lang="en-US" sz="1600" dirty="0" err="1"/>
              <a:t>USBCheckin</a:t>
            </a:r>
            <a:r>
              <a:rPr lang="en-US" sz="1600" dirty="0"/>
              <a:t>[11], which forces user interaction before allowing a device to interface with the host, an approach that is only functional against a limited range of attacks.</a:t>
            </a:r>
          </a:p>
          <a:p>
            <a:pPr lvl="0" indent="0">
              <a:buNone/>
            </a:pPr>
            <a:endParaRPr lang="en-US" dirty="0"/>
          </a:p>
          <a:p>
            <a:pPr lvl="0" indent="0">
              <a:buNone/>
            </a:pPr>
            <a:endParaRPr lang="en-US" dirty="0"/>
          </a:p>
          <a:p>
            <a:pPr lvl="0" indent="0">
              <a:buNone/>
            </a:pPr>
            <a:endParaRPr lang="en-US" dirty="0"/>
          </a:p>
          <a:p>
            <a:pPr lvl="0" indent="-228600">
              <a:buNone/>
            </a:pPr>
            <a:endParaRPr lang="en-US" b="1" dirty="0"/>
          </a:p>
          <a:p>
            <a:pPr lvl="0" indent="-228600">
              <a:buNone/>
            </a:pPr>
            <a:endParaRPr lang="en-US" b="1" dirty="0"/>
          </a:p>
          <a:p>
            <a:pPr lvl="0" indent="-228600">
              <a:buNone/>
            </a:pPr>
            <a:endParaRPr lang="en-US" b="1" dirty="0"/>
          </a:p>
          <a:p>
            <a:pPr marL="0" lvl="0" indent="0">
              <a:spcBef>
                <a:spcPts val="1600"/>
              </a:spcBef>
              <a:buNone/>
            </a:pPr>
            <a:endParaRPr lang="en-US" dirty="0"/>
          </a:p>
          <a:p>
            <a:pPr marL="0" lvl="0" indent="0">
              <a:spcBef>
                <a:spcPts val="1600"/>
              </a:spcBef>
              <a:spcAft>
                <a:spcPts val="1600"/>
              </a:spcAft>
              <a:buNone/>
            </a:pPr>
            <a:endParaRPr lang="en-US" dirty="0"/>
          </a:p>
          <a:p>
            <a:endParaRPr lang="en-US" sz="1800" dirty="0"/>
          </a:p>
        </p:txBody>
      </p:sp>
      <p:sp>
        <p:nvSpPr>
          <p:cNvPr id="3" name="Slide Number Placeholder 2">
            <a:extLst>
              <a:ext uri="{FF2B5EF4-FFF2-40B4-BE49-F238E27FC236}">
                <a16:creationId xmlns:a16="http://schemas.microsoft.com/office/drawing/2014/main" id="{A25B714A-0534-4FDA-A16A-B8CC2596A2F9}"/>
              </a:ext>
            </a:extLst>
          </p:cNvPr>
          <p:cNvSpPr>
            <a:spLocks noGrp="1"/>
          </p:cNvSpPr>
          <p:nvPr>
            <p:ph type="sldNum" idx="12"/>
          </p:nvPr>
        </p:nvSpPr>
        <p:spPr/>
        <p:txBody>
          <a:bodyPr/>
          <a:lstStyle/>
          <a:p>
            <a:fld id="{00000000-1234-1234-1234-123412341234}" type="slidenum">
              <a:rPr lang="en-US" smtClean="0"/>
              <a:pPr/>
              <a:t>25</a:t>
            </a:fld>
            <a:endParaRPr lang="en-US" dirty="0"/>
          </a:p>
        </p:txBody>
      </p:sp>
      <p:sp>
        <p:nvSpPr>
          <p:cNvPr id="4" name="Title 3">
            <a:extLst>
              <a:ext uri="{FF2B5EF4-FFF2-40B4-BE49-F238E27FC236}">
                <a16:creationId xmlns:a16="http://schemas.microsoft.com/office/drawing/2014/main" id="{2CA94364-A9DB-416A-B399-EF9B51BE4AB2}"/>
              </a:ext>
            </a:extLst>
          </p:cNvPr>
          <p:cNvSpPr>
            <a:spLocks noGrp="1"/>
          </p:cNvSpPr>
          <p:nvPr>
            <p:ph type="title"/>
          </p:nvPr>
        </p:nvSpPr>
        <p:spPr/>
        <p:txBody>
          <a:bodyPr>
            <a:normAutofit fontScale="90000"/>
          </a:bodyPr>
          <a:lstStyle/>
          <a:p>
            <a:r>
              <a:rPr lang="en-US" dirty="0"/>
              <a:t>3.	Summary Of Related Work (Cont’d)</a:t>
            </a:r>
          </a:p>
        </p:txBody>
      </p:sp>
      <p:sp>
        <p:nvSpPr>
          <p:cNvPr id="5" name="Footer Placeholder 4">
            <a:extLst>
              <a:ext uri="{FF2B5EF4-FFF2-40B4-BE49-F238E27FC236}">
                <a16:creationId xmlns:a16="http://schemas.microsoft.com/office/drawing/2014/main" id="{F27F29B5-62A4-4406-B752-3D1EA1DD3266}"/>
              </a:ext>
            </a:extLst>
          </p:cNvPr>
          <p:cNvSpPr>
            <a:spLocks noGrp="1"/>
          </p:cNvSpPr>
          <p:nvPr>
            <p:ph type="ftr" sz="quarter" idx="13"/>
          </p:nvPr>
        </p:nvSpPr>
        <p:spPr/>
        <p:txBody>
          <a:bodyPr/>
          <a:lstStyle/>
          <a:p>
            <a:r>
              <a:rPr lang="en-US" dirty="0"/>
              <a:t>Summary of Related Work</a:t>
            </a:r>
          </a:p>
        </p:txBody>
      </p:sp>
    </p:spTree>
    <p:extLst>
      <p:ext uri="{BB962C8B-B14F-4D97-AF65-F5344CB8AC3E}">
        <p14:creationId xmlns:p14="http://schemas.microsoft.com/office/powerpoint/2010/main" val="5869754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C54CAE0-C900-4C8C-8781-10761B2E98D1}"/>
              </a:ext>
            </a:extLst>
          </p:cNvPr>
          <p:cNvSpPr>
            <a:spLocks noGrp="1"/>
          </p:cNvSpPr>
          <p:nvPr>
            <p:ph type="title"/>
          </p:nvPr>
        </p:nvSpPr>
        <p:spPr/>
        <p:txBody>
          <a:bodyPr/>
          <a:lstStyle/>
          <a:p>
            <a:endParaRPr lang="en-US"/>
          </a:p>
        </p:txBody>
      </p:sp>
      <p:graphicFrame>
        <p:nvGraphicFramePr>
          <p:cNvPr id="10" name="Content Placeholder 9">
            <a:extLst>
              <a:ext uri="{FF2B5EF4-FFF2-40B4-BE49-F238E27FC236}">
                <a16:creationId xmlns:a16="http://schemas.microsoft.com/office/drawing/2014/main" id="{11FB85FE-2EAB-40B7-8B2D-599C9FE5071D}"/>
              </a:ext>
            </a:extLst>
          </p:cNvPr>
          <p:cNvGraphicFramePr>
            <a:graphicFrameLocks noGrp="1"/>
          </p:cNvGraphicFramePr>
          <p:nvPr>
            <p:ph idx="1"/>
            <p:extLst>
              <p:ext uri="{D42A27DB-BD31-4B8C-83A1-F6EECF244321}">
                <p14:modId xmlns:p14="http://schemas.microsoft.com/office/powerpoint/2010/main" val="3076174541"/>
              </p:ext>
            </p:extLst>
          </p:nvPr>
        </p:nvGraphicFramePr>
        <p:xfrm>
          <a:off x="795528" y="214953"/>
          <a:ext cx="7552944" cy="4279392"/>
        </p:xfrm>
        <a:graphic>
          <a:graphicData uri="http://schemas.openxmlformats.org/drawingml/2006/table">
            <a:tbl>
              <a:tblPr>
                <a:tableStyleId>{5940675A-B579-460E-94D1-54222C63F5DA}</a:tableStyleId>
              </a:tblPr>
              <a:tblGrid>
                <a:gridCol w="1408176">
                  <a:extLst>
                    <a:ext uri="{9D8B030D-6E8A-4147-A177-3AD203B41FA5}">
                      <a16:colId xmlns:a16="http://schemas.microsoft.com/office/drawing/2014/main" val="365786353"/>
                    </a:ext>
                  </a:extLst>
                </a:gridCol>
                <a:gridCol w="1554480">
                  <a:extLst>
                    <a:ext uri="{9D8B030D-6E8A-4147-A177-3AD203B41FA5}">
                      <a16:colId xmlns:a16="http://schemas.microsoft.com/office/drawing/2014/main" val="359326026"/>
                    </a:ext>
                  </a:extLst>
                </a:gridCol>
                <a:gridCol w="3035808">
                  <a:extLst>
                    <a:ext uri="{9D8B030D-6E8A-4147-A177-3AD203B41FA5}">
                      <a16:colId xmlns:a16="http://schemas.microsoft.com/office/drawing/2014/main" val="3972086758"/>
                    </a:ext>
                  </a:extLst>
                </a:gridCol>
                <a:gridCol w="1554480">
                  <a:extLst>
                    <a:ext uri="{9D8B030D-6E8A-4147-A177-3AD203B41FA5}">
                      <a16:colId xmlns:a16="http://schemas.microsoft.com/office/drawing/2014/main" val="198161002"/>
                    </a:ext>
                  </a:extLst>
                </a:gridCol>
              </a:tblGrid>
              <a:tr h="713232">
                <a:tc>
                  <a:txBody>
                    <a:bodyPr/>
                    <a:lstStyle/>
                    <a:p>
                      <a:pPr marL="0" marR="0" algn="ctr">
                        <a:lnSpc>
                          <a:spcPct val="115000"/>
                        </a:lnSpc>
                        <a:spcBef>
                          <a:spcPts val="0"/>
                        </a:spcBef>
                        <a:spcAft>
                          <a:spcPts val="0"/>
                        </a:spcAft>
                      </a:pPr>
                      <a:r>
                        <a:rPr lang="en-US" sz="1400" b="1" dirty="0">
                          <a:effectLst/>
                        </a:rPr>
                        <a:t>Attribute</a:t>
                      </a:r>
                      <a:endParaRPr lang="en-US" sz="1400" b="1" dirty="0">
                        <a:effectLst/>
                        <a:latin typeface="Arial" panose="020B0604020202020204" pitchFamily="34" charset="0"/>
                        <a:ea typeface="Arial" panose="020B0604020202020204" pitchFamily="34" charset="0"/>
                      </a:endParaRPr>
                    </a:p>
                  </a:txBody>
                  <a:tcPr marL="63500" marR="63500" marT="63500" marB="63500" anchor="ctr">
                    <a:solidFill>
                      <a:schemeClr val="bg1">
                        <a:lumMod val="85000"/>
                      </a:schemeClr>
                    </a:solidFill>
                  </a:tcPr>
                </a:tc>
                <a:tc>
                  <a:txBody>
                    <a:bodyPr/>
                    <a:lstStyle/>
                    <a:p>
                      <a:pPr marL="0" marR="0" algn="ctr">
                        <a:lnSpc>
                          <a:spcPct val="115000"/>
                        </a:lnSpc>
                        <a:spcBef>
                          <a:spcPts val="0"/>
                        </a:spcBef>
                        <a:spcAft>
                          <a:spcPts val="0"/>
                        </a:spcAft>
                      </a:pPr>
                      <a:r>
                        <a:rPr lang="en-US" sz="1400" b="1" dirty="0">
                          <a:effectLst/>
                        </a:rPr>
                        <a:t>Classification</a:t>
                      </a:r>
                      <a:endParaRPr lang="en-US" sz="1400" b="1" dirty="0">
                        <a:effectLst/>
                        <a:latin typeface="Arial" panose="020B0604020202020204" pitchFamily="34" charset="0"/>
                        <a:ea typeface="Arial" panose="020B0604020202020204" pitchFamily="34" charset="0"/>
                      </a:endParaRPr>
                    </a:p>
                  </a:txBody>
                  <a:tcPr marL="63500" marR="63500" marT="63500" marB="63500" anchor="ctr">
                    <a:solidFill>
                      <a:schemeClr val="bg1">
                        <a:lumMod val="85000"/>
                      </a:schemeClr>
                    </a:solidFill>
                  </a:tcPr>
                </a:tc>
                <a:tc>
                  <a:txBody>
                    <a:bodyPr/>
                    <a:lstStyle/>
                    <a:p>
                      <a:pPr marL="0" marR="0" algn="ctr">
                        <a:lnSpc>
                          <a:spcPct val="115000"/>
                        </a:lnSpc>
                        <a:spcBef>
                          <a:spcPts val="0"/>
                        </a:spcBef>
                        <a:spcAft>
                          <a:spcPts val="0"/>
                        </a:spcAft>
                      </a:pPr>
                      <a:r>
                        <a:rPr lang="en-US" sz="1400" b="1" dirty="0">
                          <a:effectLst/>
                        </a:rPr>
                        <a:t>Technique</a:t>
                      </a:r>
                      <a:endParaRPr lang="en-US" sz="1400" b="1" dirty="0">
                        <a:effectLst/>
                        <a:latin typeface="Arial" panose="020B0604020202020204" pitchFamily="34" charset="0"/>
                        <a:ea typeface="Arial" panose="020B0604020202020204" pitchFamily="34" charset="0"/>
                      </a:endParaRPr>
                    </a:p>
                  </a:txBody>
                  <a:tcPr marL="63500" marR="63500" marT="63500" marB="63500" anchor="ctr">
                    <a:solidFill>
                      <a:schemeClr val="bg1">
                        <a:lumMod val="85000"/>
                      </a:schemeClr>
                    </a:solidFill>
                  </a:tcPr>
                </a:tc>
                <a:tc>
                  <a:txBody>
                    <a:bodyPr/>
                    <a:lstStyle/>
                    <a:p>
                      <a:pPr marL="0" marR="0" algn="ctr">
                        <a:lnSpc>
                          <a:spcPct val="115000"/>
                        </a:lnSpc>
                        <a:spcBef>
                          <a:spcPts val="0"/>
                        </a:spcBef>
                        <a:spcAft>
                          <a:spcPts val="0"/>
                        </a:spcAft>
                      </a:pPr>
                      <a:r>
                        <a:rPr lang="en-US" sz="1400" b="1" dirty="0">
                          <a:effectLst/>
                        </a:rPr>
                        <a:t>Focus Issue</a:t>
                      </a:r>
                      <a:endParaRPr lang="en-US" sz="1400" b="1" dirty="0">
                        <a:effectLst/>
                        <a:latin typeface="Arial" panose="020B0604020202020204" pitchFamily="34" charset="0"/>
                        <a:ea typeface="Arial" panose="020B0604020202020204" pitchFamily="34" charset="0"/>
                      </a:endParaRPr>
                    </a:p>
                  </a:txBody>
                  <a:tcPr marL="63500" marR="63500" marT="63500" marB="63500" anchor="ctr">
                    <a:solidFill>
                      <a:schemeClr val="bg1">
                        <a:lumMod val="85000"/>
                      </a:schemeClr>
                    </a:solidFill>
                  </a:tcPr>
                </a:tc>
                <a:extLst>
                  <a:ext uri="{0D108BD9-81ED-4DB2-BD59-A6C34878D82A}">
                    <a16:rowId xmlns:a16="http://schemas.microsoft.com/office/drawing/2014/main" val="1353625462"/>
                  </a:ext>
                </a:extLst>
              </a:tr>
              <a:tr h="713232">
                <a:tc>
                  <a:txBody>
                    <a:bodyPr/>
                    <a:lstStyle/>
                    <a:p>
                      <a:pPr marL="0" marR="0" lvl="0" indent="0" algn="ctr" defTabSz="685800" rtl="0" eaLnBrk="1" fontAlgn="auto" latinLnBrk="0" hangingPunct="1">
                        <a:lnSpc>
                          <a:spcPct val="115000"/>
                        </a:lnSpc>
                        <a:spcBef>
                          <a:spcPts val="0"/>
                        </a:spcBef>
                        <a:spcAft>
                          <a:spcPts val="0"/>
                        </a:spcAft>
                        <a:buClrTx/>
                        <a:buSzTx/>
                        <a:buFontTx/>
                        <a:buNone/>
                        <a:tabLst/>
                        <a:defRPr/>
                      </a:pPr>
                      <a:r>
                        <a:rPr lang="en-US" sz="1400" dirty="0" err="1">
                          <a:effectLst/>
                        </a:rPr>
                        <a:t>GoodUSB</a:t>
                      </a:r>
                      <a:r>
                        <a:rPr lang="en-US" sz="1400" dirty="0">
                          <a:effectLst/>
                        </a:rPr>
                        <a:t> </a:t>
                      </a:r>
                      <a:r>
                        <a:rPr lang="en-US" sz="1400" b="0" dirty="0">
                          <a:effectLst/>
                          <a:hlinkClick r:id="rId2" action="ppaction://hlinksldjump"/>
                        </a:rPr>
                        <a:t>[5]</a:t>
                      </a:r>
                      <a:endParaRPr lang="en-US" sz="1400" b="0" dirty="0">
                        <a:effectLst/>
                        <a:latin typeface="Arial" panose="020B0604020202020204" pitchFamily="34" charset="0"/>
                        <a:ea typeface="+mn-ea"/>
                      </a:endParaRPr>
                    </a:p>
                    <a:p>
                      <a:pPr marL="0" marR="0" algn="ctr">
                        <a:lnSpc>
                          <a:spcPct val="115000"/>
                        </a:lnSpc>
                        <a:spcBef>
                          <a:spcPts val="0"/>
                        </a:spcBef>
                        <a:spcAft>
                          <a:spcPts val="0"/>
                        </a:spcAft>
                      </a:pP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Host-based</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User identification of the connected device</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General</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extLst>
                  <a:ext uri="{0D108BD9-81ED-4DB2-BD59-A6C34878D82A}">
                    <a16:rowId xmlns:a16="http://schemas.microsoft.com/office/drawing/2014/main" val="2873928696"/>
                  </a:ext>
                </a:extLst>
              </a:tr>
              <a:tr h="713232">
                <a:tc>
                  <a:txBody>
                    <a:bodyPr/>
                    <a:lstStyle/>
                    <a:p>
                      <a:pPr marL="0" marR="0" algn="ctr">
                        <a:lnSpc>
                          <a:spcPct val="115000"/>
                        </a:lnSpc>
                        <a:spcBef>
                          <a:spcPts val="0"/>
                        </a:spcBef>
                        <a:spcAft>
                          <a:spcPts val="0"/>
                        </a:spcAft>
                      </a:pPr>
                      <a:r>
                        <a:rPr lang="en-US" sz="1400" dirty="0">
                          <a:effectLst/>
                        </a:rPr>
                        <a:t>LBM </a:t>
                      </a:r>
                      <a:r>
                        <a:rPr lang="en-US" sz="1400" dirty="0">
                          <a:effectLst/>
                          <a:hlinkClick r:id="rId3" action="ppaction://hlinksldjump"/>
                        </a:rPr>
                        <a:t>[6]</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Host-based</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Kernel modification of the host system</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a:effectLst/>
                        </a:rPr>
                        <a:t>General</a:t>
                      </a:r>
                      <a:endParaRPr lang="en-US" sz="1400">
                        <a:effectLst/>
                        <a:latin typeface="Arial" panose="020B0604020202020204" pitchFamily="34" charset="0"/>
                        <a:ea typeface="Arial" panose="020B0604020202020204" pitchFamily="34" charset="0"/>
                      </a:endParaRPr>
                    </a:p>
                  </a:txBody>
                  <a:tcPr marL="63500" marR="63500" marT="63500" marB="63500">
                    <a:solidFill>
                      <a:srgbClr val="F8F8F8"/>
                    </a:solidFill>
                  </a:tcPr>
                </a:tc>
                <a:extLst>
                  <a:ext uri="{0D108BD9-81ED-4DB2-BD59-A6C34878D82A}">
                    <a16:rowId xmlns:a16="http://schemas.microsoft.com/office/drawing/2014/main" val="4171565204"/>
                  </a:ext>
                </a:extLst>
              </a:tr>
              <a:tr h="713232">
                <a:tc>
                  <a:txBody>
                    <a:bodyPr/>
                    <a:lstStyle/>
                    <a:p>
                      <a:pPr marL="0" marR="0" algn="ctr">
                        <a:lnSpc>
                          <a:spcPct val="115000"/>
                        </a:lnSpc>
                        <a:spcBef>
                          <a:spcPts val="0"/>
                        </a:spcBef>
                        <a:spcAft>
                          <a:spcPts val="0"/>
                        </a:spcAft>
                      </a:pPr>
                      <a:r>
                        <a:rPr lang="en-US" sz="1400" dirty="0" err="1">
                          <a:effectLst/>
                        </a:rPr>
                        <a:t>USBeSafe</a:t>
                      </a:r>
                      <a:r>
                        <a:rPr lang="en-US" sz="1400" dirty="0">
                          <a:effectLst/>
                        </a:rPr>
                        <a:t> </a:t>
                      </a:r>
                      <a:r>
                        <a:rPr lang="en-US" sz="1400" dirty="0">
                          <a:effectLst/>
                          <a:hlinkClick r:id="rId3" action="ppaction://hlinksldjump"/>
                        </a:rPr>
                        <a:t>[7]</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Host-based</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Machine-learning based solution</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a:effectLst/>
                        </a:rPr>
                        <a:t>General</a:t>
                      </a:r>
                      <a:endParaRPr lang="en-US" sz="1400">
                        <a:effectLst/>
                        <a:latin typeface="Arial" panose="020B0604020202020204" pitchFamily="34" charset="0"/>
                        <a:ea typeface="Arial" panose="020B0604020202020204" pitchFamily="34" charset="0"/>
                      </a:endParaRPr>
                    </a:p>
                  </a:txBody>
                  <a:tcPr marL="63500" marR="63500" marT="63500" marB="63500">
                    <a:solidFill>
                      <a:srgbClr val="F8F8F8"/>
                    </a:solidFill>
                  </a:tcPr>
                </a:tc>
                <a:extLst>
                  <a:ext uri="{0D108BD9-81ED-4DB2-BD59-A6C34878D82A}">
                    <a16:rowId xmlns:a16="http://schemas.microsoft.com/office/drawing/2014/main" val="1262062616"/>
                  </a:ext>
                </a:extLst>
              </a:tr>
              <a:tr h="713232">
                <a:tc>
                  <a:txBody>
                    <a:bodyPr/>
                    <a:lstStyle/>
                    <a:p>
                      <a:pPr marL="0" marR="0" algn="ctr">
                        <a:lnSpc>
                          <a:spcPct val="115000"/>
                        </a:lnSpc>
                        <a:spcBef>
                          <a:spcPts val="0"/>
                        </a:spcBef>
                        <a:spcAft>
                          <a:spcPts val="0"/>
                        </a:spcAft>
                      </a:pPr>
                      <a:r>
                        <a:rPr lang="en-US" sz="1400" dirty="0" err="1">
                          <a:effectLst/>
                        </a:rPr>
                        <a:t>FirmUSB</a:t>
                      </a:r>
                      <a:r>
                        <a:rPr lang="en-US" sz="1400" dirty="0">
                          <a:effectLst/>
                        </a:rPr>
                        <a:t> </a:t>
                      </a:r>
                      <a:r>
                        <a:rPr lang="en-US" sz="1400" dirty="0">
                          <a:effectLst/>
                          <a:hlinkClick r:id="rId3" action="ppaction://hlinksldjump"/>
                        </a:rPr>
                        <a:t>[8]</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Host-based</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Vetting device firmware</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General</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extLst>
                  <a:ext uri="{0D108BD9-81ED-4DB2-BD59-A6C34878D82A}">
                    <a16:rowId xmlns:a16="http://schemas.microsoft.com/office/drawing/2014/main" val="1652007784"/>
                  </a:ext>
                </a:extLst>
              </a:tr>
              <a:tr h="713232">
                <a:tc>
                  <a:txBody>
                    <a:bodyPr/>
                    <a:lstStyle/>
                    <a:p>
                      <a:pPr marL="0" marR="0" algn="ctr">
                        <a:lnSpc>
                          <a:spcPct val="115000"/>
                        </a:lnSpc>
                        <a:spcBef>
                          <a:spcPts val="0"/>
                        </a:spcBef>
                        <a:spcAft>
                          <a:spcPts val="0"/>
                        </a:spcAft>
                      </a:pPr>
                      <a:r>
                        <a:rPr lang="en-US" sz="1400" dirty="0" err="1">
                          <a:effectLst/>
                        </a:rPr>
                        <a:t>Uscramble</a:t>
                      </a:r>
                      <a:r>
                        <a:rPr lang="en-US" sz="1400" dirty="0">
                          <a:effectLst/>
                        </a:rPr>
                        <a:t> </a:t>
                      </a:r>
                      <a:r>
                        <a:rPr lang="en-US" sz="1400" dirty="0">
                          <a:effectLst/>
                          <a:hlinkClick r:id="rId4" action="ppaction://hlinksldjump"/>
                        </a:rPr>
                        <a:t>[9]</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a:effectLst/>
                        </a:rPr>
                        <a:t>Host-based</a:t>
                      </a:r>
                      <a:endParaRPr lang="en-US" sz="140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Lightweight encryption</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Eavesdropping</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extLst>
                  <a:ext uri="{0D108BD9-81ED-4DB2-BD59-A6C34878D82A}">
                    <a16:rowId xmlns:a16="http://schemas.microsoft.com/office/drawing/2014/main" val="1660060976"/>
                  </a:ext>
                </a:extLst>
              </a:tr>
            </a:tbl>
          </a:graphicData>
        </a:graphic>
      </p:graphicFrame>
      <p:sp>
        <p:nvSpPr>
          <p:cNvPr id="5" name="Footer Placeholder 4">
            <a:extLst>
              <a:ext uri="{FF2B5EF4-FFF2-40B4-BE49-F238E27FC236}">
                <a16:creationId xmlns:a16="http://schemas.microsoft.com/office/drawing/2014/main" id="{462414F4-EDE6-4CF7-98AA-BA99C80A86F5}"/>
              </a:ext>
            </a:extLst>
          </p:cNvPr>
          <p:cNvSpPr>
            <a:spLocks noGrp="1"/>
          </p:cNvSpPr>
          <p:nvPr>
            <p:ph type="ftr" sz="quarter" idx="11"/>
          </p:nvPr>
        </p:nvSpPr>
        <p:spPr/>
        <p:txBody>
          <a:bodyPr/>
          <a:lstStyle/>
          <a:p>
            <a:r>
              <a:rPr lang="en-US" dirty="0"/>
              <a:t>Summary of Related Work</a:t>
            </a:r>
          </a:p>
        </p:txBody>
      </p:sp>
      <p:sp>
        <p:nvSpPr>
          <p:cNvPr id="3" name="Slide Number Placeholder 2">
            <a:extLst>
              <a:ext uri="{FF2B5EF4-FFF2-40B4-BE49-F238E27FC236}">
                <a16:creationId xmlns:a16="http://schemas.microsoft.com/office/drawing/2014/main" id="{3C2B16F1-21A5-474A-9F28-2BB4FF8705FC}"/>
              </a:ext>
            </a:extLst>
          </p:cNvPr>
          <p:cNvSpPr>
            <a:spLocks noGrp="1"/>
          </p:cNvSpPr>
          <p:nvPr>
            <p:ph type="sldNum" sz="quarter" idx="12"/>
          </p:nvPr>
        </p:nvSpPr>
        <p:spPr/>
        <p:txBody>
          <a:bodyPr/>
          <a:lstStyle/>
          <a:p>
            <a:fld id="{00000000-1234-1234-1234-123412341234}" type="slidenum">
              <a:rPr lang="en-US" smtClean="0"/>
              <a:pPr/>
              <a:t>26</a:t>
            </a:fld>
            <a:endParaRPr lang="en-US" dirty="0"/>
          </a:p>
        </p:txBody>
      </p:sp>
    </p:spTree>
    <p:extLst>
      <p:ext uri="{BB962C8B-B14F-4D97-AF65-F5344CB8AC3E}">
        <p14:creationId xmlns:p14="http://schemas.microsoft.com/office/powerpoint/2010/main" val="3028298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C0A38-B24D-4DCE-BB70-CBBA6799D407}"/>
              </a:ext>
            </a:extLst>
          </p:cNvPr>
          <p:cNvSpPr>
            <a:spLocks noGrp="1"/>
          </p:cNvSpPr>
          <p:nvPr>
            <p:ph type="title"/>
          </p:nvPr>
        </p:nvSpPr>
        <p:spPr/>
        <p:txBody>
          <a:bodyPr/>
          <a:lstStyle/>
          <a:p>
            <a:endParaRPr lang="en-US"/>
          </a:p>
        </p:txBody>
      </p:sp>
      <p:graphicFrame>
        <p:nvGraphicFramePr>
          <p:cNvPr id="6" name="Content Placeholder 5">
            <a:extLst>
              <a:ext uri="{FF2B5EF4-FFF2-40B4-BE49-F238E27FC236}">
                <a16:creationId xmlns:a16="http://schemas.microsoft.com/office/drawing/2014/main" id="{4E9DB0EF-F2C5-4746-9955-AAF90735EF40}"/>
              </a:ext>
            </a:extLst>
          </p:cNvPr>
          <p:cNvGraphicFramePr>
            <a:graphicFrameLocks noGrp="1"/>
          </p:cNvGraphicFramePr>
          <p:nvPr>
            <p:ph idx="1"/>
            <p:extLst>
              <p:ext uri="{D42A27DB-BD31-4B8C-83A1-F6EECF244321}">
                <p14:modId xmlns:p14="http://schemas.microsoft.com/office/powerpoint/2010/main" val="2278661813"/>
              </p:ext>
            </p:extLst>
          </p:nvPr>
        </p:nvGraphicFramePr>
        <p:xfrm>
          <a:off x="795678" y="226121"/>
          <a:ext cx="7552644" cy="4480560"/>
        </p:xfrm>
        <a:graphic>
          <a:graphicData uri="http://schemas.openxmlformats.org/drawingml/2006/table">
            <a:tbl>
              <a:tblPr>
                <a:tableStyleId>{5940675A-B579-460E-94D1-54222C63F5DA}</a:tableStyleId>
              </a:tblPr>
              <a:tblGrid>
                <a:gridCol w="1408333">
                  <a:extLst>
                    <a:ext uri="{9D8B030D-6E8A-4147-A177-3AD203B41FA5}">
                      <a16:colId xmlns:a16="http://schemas.microsoft.com/office/drawing/2014/main" val="3085012532"/>
                    </a:ext>
                  </a:extLst>
                </a:gridCol>
                <a:gridCol w="1553481">
                  <a:extLst>
                    <a:ext uri="{9D8B030D-6E8A-4147-A177-3AD203B41FA5}">
                      <a16:colId xmlns:a16="http://schemas.microsoft.com/office/drawing/2014/main" val="2602285169"/>
                    </a:ext>
                  </a:extLst>
                </a:gridCol>
                <a:gridCol w="3036350">
                  <a:extLst>
                    <a:ext uri="{9D8B030D-6E8A-4147-A177-3AD203B41FA5}">
                      <a16:colId xmlns:a16="http://schemas.microsoft.com/office/drawing/2014/main" val="663275134"/>
                    </a:ext>
                  </a:extLst>
                </a:gridCol>
                <a:gridCol w="1554480">
                  <a:extLst>
                    <a:ext uri="{9D8B030D-6E8A-4147-A177-3AD203B41FA5}">
                      <a16:colId xmlns:a16="http://schemas.microsoft.com/office/drawing/2014/main" val="2184723914"/>
                    </a:ext>
                  </a:extLst>
                </a:gridCol>
              </a:tblGrid>
              <a:tr h="713232">
                <a:tc>
                  <a:txBody>
                    <a:bodyPr/>
                    <a:lstStyle/>
                    <a:p>
                      <a:pPr marL="0" marR="0" algn="ctr">
                        <a:lnSpc>
                          <a:spcPct val="115000"/>
                        </a:lnSpc>
                        <a:spcBef>
                          <a:spcPts val="0"/>
                        </a:spcBef>
                        <a:spcAft>
                          <a:spcPts val="0"/>
                        </a:spcAft>
                      </a:pPr>
                      <a:r>
                        <a:rPr lang="en-US" sz="1400" b="1" dirty="0">
                          <a:effectLst/>
                        </a:rPr>
                        <a:t>Attribute</a:t>
                      </a:r>
                      <a:endParaRPr lang="en-US" sz="1400" b="1" dirty="0">
                        <a:effectLst/>
                        <a:latin typeface="Arial" panose="020B0604020202020204" pitchFamily="34" charset="0"/>
                        <a:ea typeface="+mn-ea"/>
                      </a:endParaRPr>
                    </a:p>
                  </a:txBody>
                  <a:tcPr marL="63500" marR="63500" marT="63500" marB="63500" anchor="ctr">
                    <a:solidFill>
                      <a:schemeClr val="bg1">
                        <a:lumMod val="85000"/>
                      </a:schemeClr>
                    </a:solidFill>
                  </a:tcPr>
                </a:tc>
                <a:tc>
                  <a:txBody>
                    <a:bodyPr/>
                    <a:lstStyle/>
                    <a:p>
                      <a:pPr marL="0" marR="0" algn="ctr">
                        <a:lnSpc>
                          <a:spcPct val="115000"/>
                        </a:lnSpc>
                        <a:spcBef>
                          <a:spcPts val="0"/>
                        </a:spcBef>
                        <a:spcAft>
                          <a:spcPts val="0"/>
                        </a:spcAft>
                      </a:pPr>
                      <a:r>
                        <a:rPr lang="en-US" sz="1400" b="1" dirty="0">
                          <a:effectLst/>
                        </a:rPr>
                        <a:t>Classification</a:t>
                      </a:r>
                      <a:endParaRPr lang="en-US" sz="1400" b="1" dirty="0">
                        <a:effectLst/>
                        <a:latin typeface="Arial" panose="020B0604020202020204" pitchFamily="34" charset="0"/>
                        <a:ea typeface="+mn-ea"/>
                      </a:endParaRPr>
                    </a:p>
                  </a:txBody>
                  <a:tcPr marL="63500" marR="63500" marT="63500" marB="63500" anchor="ctr">
                    <a:solidFill>
                      <a:schemeClr val="bg1">
                        <a:lumMod val="85000"/>
                      </a:schemeClr>
                    </a:solidFill>
                  </a:tcPr>
                </a:tc>
                <a:tc>
                  <a:txBody>
                    <a:bodyPr/>
                    <a:lstStyle/>
                    <a:p>
                      <a:pPr marL="0" marR="0" algn="ctr">
                        <a:lnSpc>
                          <a:spcPct val="115000"/>
                        </a:lnSpc>
                        <a:spcBef>
                          <a:spcPts val="0"/>
                        </a:spcBef>
                        <a:spcAft>
                          <a:spcPts val="0"/>
                        </a:spcAft>
                      </a:pPr>
                      <a:r>
                        <a:rPr lang="en-US" sz="1400" b="1" dirty="0">
                          <a:effectLst/>
                        </a:rPr>
                        <a:t>Technique</a:t>
                      </a:r>
                      <a:endParaRPr lang="en-US" sz="1400" b="1" dirty="0">
                        <a:effectLst/>
                        <a:latin typeface="Arial" panose="020B0604020202020204" pitchFamily="34" charset="0"/>
                        <a:ea typeface="+mn-ea"/>
                      </a:endParaRPr>
                    </a:p>
                  </a:txBody>
                  <a:tcPr marL="63500" marR="63500" marT="63500" marB="63500" anchor="ctr">
                    <a:solidFill>
                      <a:schemeClr val="bg1">
                        <a:lumMod val="85000"/>
                      </a:schemeClr>
                    </a:solidFill>
                  </a:tcPr>
                </a:tc>
                <a:tc>
                  <a:txBody>
                    <a:bodyPr/>
                    <a:lstStyle/>
                    <a:p>
                      <a:pPr marL="0" marR="0" algn="ctr">
                        <a:lnSpc>
                          <a:spcPct val="115000"/>
                        </a:lnSpc>
                        <a:spcBef>
                          <a:spcPts val="0"/>
                        </a:spcBef>
                        <a:spcAft>
                          <a:spcPts val="0"/>
                        </a:spcAft>
                      </a:pPr>
                      <a:r>
                        <a:rPr lang="en-US" sz="1400" b="1" dirty="0">
                          <a:effectLst/>
                        </a:rPr>
                        <a:t>Focus Issue</a:t>
                      </a:r>
                      <a:endParaRPr lang="en-US" sz="1400" b="1" dirty="0">
                        <a:effectLst/>
                        <a:latin typeface="Arial" panose="020B0604020202020204" pitchFamily="34" charset="0"/>
                        <a:ea typeface="+mn-ea"/>
                      </a:endParaRPr>
                    </a:p>
                  </a:txBody>
                  <a:tcPr marL="63500" marR="63500" marT="63500" marB="63500" anchor="ctr">
                    <a:solidFill>
                      <a:schemeClr val="bg1">
                        <a:lumMod val="85000"/>
                      </a:schemeClr>
                    </a:solidFill>
                  </a:tcPr>
                </a:tc>
                <a:extLst>
                  <a:ext uri="{0D108BD9-81ED-4DB2-BD59-A6C34878D82A}">
                    <a16:rowId xmlns:a16="http://schemas.microsoft.com/office/drawing/2014/main" val="3772073074"/>
                  </a:ext>
                </a:extLst>
              </a:tr>
              <a:tr h="713232">
                <a:tc>
                  <a:txBody>
                    <a:bodyPr/>
                    <a:lstStyle/>
                    <a:p>
                      <a:pPr marL="0" marR="0" algn="ctr">
                        <a:lnSpc>
                          <a:spcPct val="115000"/>
                        </a:lnSpc>
                        <a:spcBef>
                          <a:spcPts val="0"/>
                        </a:spcBef>
                        <a:spcAft>
                          <a:spcPts val="0"/>
                        </a:spcAft>
                      </a:pPr>
                      <a:r>
                        <a:rPr lang="en-US" sz="1400" dirty="0" err="1">
                          <a:effectLst/>
                        </a:rPr>
                        <a:t>USBGuard</a:t>
                      </a:r>
                      <a:r>
                        <a:rPr lang="en-US" sz="1400" dirty="0">
                          <a:effectLst/>
                        </a:rPr>
                        <a:t> </a:t>
                      </a:r>
                      <a:r>
                        <a:rPr lang="en-US" sz="1400" dirty="0">
                          <a:effectLst/>
                          <a:hlinkClick r:id="rId2" action="ppaction://hlinksldjump"/>
                        </a:rPr>
                        <a:t>[10]</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Host-based</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Framework for implementing USB authorization policies</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Whitelisting</a:t>
                      </a:r>
                      <a:endParaRPr lang="en-US" sz="1400" dirty="0">
                        <a:effectLst/>
                        <a:latin typeface="Arial" panose="020B0604020202020204" pitchFamily="34" charset="0"/>
                        <a:ea typeface="+mn-ea"/>
                      </a:endParaRPr>
                    </a:p>
                  </a:txBody>
                  <a:tcPr marL="63500" marR="63500" marT="63500" marB="63500">
                    <a:solidFill>
                      <a:srgbClr val="F8F8F8"/>
                    </a:solidFill>
                  </a:tcPr>
                </a:tc>
                <a:extLst>
                  <a:ext uri="{0D108BD9-81ED-4DB2-BD59-A6C34878D82A}">
                    <a16:rowId xmlns:a16="http://schemas.microsoft.com/office/drawing/2014/main" val="2834437572"/>
                  </a:ext>
                </a:extLst>
              </a:tr>
              <a:tr h="713232">
                <a:tc>
                  <a:txBody>
                    <a:bodyPr/>
                    <a:lstStyle/>
                    <a:p>
                      <a:pPr marL="0" marR="0" algn="ctr">
                        <a:lnSpc>
                          <a:spcPct val="115000"/>
                        </a:lnSpc>
                        <a:spcBef>
                          <a:spcPts val="0"/>
                        </a:spcBef>
                        <a:spcAft>
                          <a:spcPts val="0"/>
                        </a:spcAft>
                      </a:pPr>
                      <a:r>
                        <a:rPr lang="en-US" sz="1400" dirty="0" err="1">
                          <a:effectLst/>
                        </a:rPr>
                        <a:t>USBProxy</a:t>
                      </a:r>
                      <a:r>
                        <a:rPr lang="en-US" sz="1400" dirty="0">
                          <a:effectLst/>
                        </a:rPr>
                        <a:t> </a:t>
                      </a:r>
                      <a:r>
                        <a:rPr lang="en-US" sz="1400" dirty="0">
                          <a:effectLst/>
                          <a:hlinkClick r:id="rId2" action="ppaction://hlinksldjump"/>
                        </a:rPr>
                        <a:t>[11]</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Host-based</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Allows filtering of incoming USB packets via user-defined rules</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a:effectLst/>
                        </a:rPr>
                        <a:t>General</a:t>
                      </a:r>
                      <a:endParaRPr lang="en-US" sz="1400">
                        <a:effectLst/>
                        <a:latin typeface="Arial" panose="020B0604020202020204" pitchFamily="34" charset="0"/>
                        <a:ea typeface="+mn-ea"/>
                      </a:endParaRPr>
                    </a:p>
                  </a:txBody>
                  <a:tcPr marL="63500" marR="63500" marT="63500" marB="63500">
                    <a:solidFill>
                      <a:srgbClr val="F8F8F8"/>
                    </a:solidFill>
                  </a:tcPr>
                </a:tc>
                <a:extLst>
                  <a:ext uri="{0D108BD9-81ED-4DB2-BD59-A6C34878D82A}">
                    <a16:rowId xmlns:a16="http://schemas.microsoft.com/office/drawing/2014/main" val="429282103"/>
                  </a:ext>
                </a:extLst>
              </a:tr>
              <a:tr h="713232">
                <a:tc>
                  <a:txBody>
                    <a:bodyPr/>
                    <a:lstStyle/>
                    <a:p>
                      <a:pPr marL="0" marR="0" algn="ctr">
                        <a:lnSpc>
                          <a:spcPct val="115000"/>
                        </a:lnSpc>
                        <a:spcBef>
                          <a:spcPts val="0"/>
                        </a:spcBef>
                        <a:spcAft>
                          <a:spcPts val="0"/>
                        </a:spcAft>
                      </a:pPr>
                      <a:r>
                        <a:rPr lang="en-US" sz="1400" dirty="0" err="1">
                          <a:effectLst/>
                        </a:rPr>
                        <a:t>Kells</a:t>
                      </a:r>
                      <a:r>
                        <a:rPr lang="en-US" sz="1400" dirty="0">
                          <a:effectLst/>
                        </a:rPr>
                        <a:t> </a:t>
                      </a:r>
                      <a:r>
                        <a:rPr lang="en-US" sz="1400" dirty="0">
                          <a:effectLst/>
                          <a:hlinkClick r:id="rId2" action="ppaction://hlinksldjump"/>
                        </a:rPr>
                        <a:t>[12]</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Hardware</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Low-level USB architectural changes</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a:effectLst/>
                        </a:rPr>
                        <a:t>Securing USB design</a:t>
                      </a:r>
                      <a:endParaRPr lang="en-US" sz="1400">
                        <a:effectLst/>
                        <a:latin typeface="Arial" panose="020B0604020202020204" pitchFamily="34" charset="0"/>
                        <a:ea typeface="+mn-ea"/>
                      </a:endParaRPr>
                    </a:p>
                  </a:txBody>
                  <a:tcPr marL="63500" marR="63500" marT="63500" marB="63500">
                    <a:solidFill>
                      <a:srgbClr val="F8F8F8"/>
                    </a:solidFill>
                  </a:tcPr>
                </a:tc>
                <a:extLst>
                  <a:ext uri="{0D108BD9-81ED-4DB2-BD59-A6C34878D82A}">
                    <a16:rowId xmlns:a16="http://schemas.microsoft.com/office/drawing/2014/main" val="708102148"/>
                  </a:ext>
                </a:extLst>
              </a:tr>
              <a:tr h="713232">
                <a:tc>
                  <a:txBody>
                    <a:bodyPr/>
                    <a:lstStyle/>
                    <a:p>
                      <a:pPr marL="0" marR="0" algn="ctr">
                        <a:lnSpc>
                          <a:spcPct val="115000"/>
                        </a:lnSpc>
                        <a:spcBef>
                          <a:spcPts val="0"/>
                        </a:spcBef>
                        <a:spcAft>
                          <a:spcPts val="0"/>
                        </a:spcAft>
                      </a:pPr>
                      <a:r>
                        <a:rPr lang="en-US" sz="1400" dirty="0" err="1">
                          <a:effectLst/>
                        </a:rPr>
                        <a:t>ProvUSB</a:t>
                      </a:r>
                      <a:r>
                        <a:rPr lang="en-US" sz="1400" dirty="0">
                          <a:effectLst/>
                        </a:rPr>
                        <a:t> </a:t>
                      </a:r>
                      <a:r>
                        <a:rPr lang="en-US" sz="1400" dirty="0">
                          <a:effectLst/>
                          <a:hlinkClick r:id="rId2" action="ppaction://hlinksldjump"/>
                        </a:rPr>
                        <a:t>[13]</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Hardware</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Low-level USB architectural changes</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Securing USB design</a:t>
                      </a:r>
                      <a:endParaRPr lang="en-US" sz="1400" dirty="0">
                        <a:effectLst/>
                        <a:latin typeface="Arial" panose="020B0604020202020204" pitchFamily="34" charset="0"/>
                        <a:ea typeface="+mn-ea"/>
                      </a:endParaRPr>
                    </a:p>
                  </a:txBody>
                  <a:tcPr marL="63500" marR="63500" marT="63500" marB="63500">
                    <a:solidFill>
                      <a:srgbClr val="F8F8F8"/>
                    </a:solidFill>
                  </a:tcPr>
                </a:tc>
                <a:extLst>
                  <a:ext uri="{0D108BD9-81ED-4DB2-BD59-A6C34878D82A}">
                    <a16:rowId xmlns:a16="http://schemas.microsoft.com/office/drawing/2014/main" val="2689081982"/>
                  </a:ext>
                </a:extLst>
              </a:tr>
              <a:tr h="914400">
                <a:tc>
                  <a:txBody>
                    <a:bodyPr/>
                    <a:lstStyle/>
                    <a:p>
                      <a:pPr marL="0" marR="0" algn="ctr">
                        <a:lnSpc>
                          <a:spcPct val="115000"/>
                        </a:lnSpc>
                        <a:spcBef>
                          <a:spcPts val="0"/>
                        </a:spcBef>
                        <a:spcAft>
                          <a:spcPts val="0"/>
                        </a:spcAft>
                      </a:pPr>
                      <a:r>
                        <a:rPr lang="en-US" sz="1400" dirty="0" err="1">
                          <a:effectLst/>
                        </a:rPr>
                        <a:t>DeviceVeil</a:t>
                      </a:r>
                      <a:r>
                        <a:rPr lang="en-US" sz="1400" dirty="0">
                          <a:effectLst/>
                        </a:rPr>
                        <a:t> </a:t>
                      </a:r>
                      <a:r>
                        <a:rPr lang="en-US" sz="1400" dirty="0">
                          <a:effectLst/>
                          <a:hlinkClick r:id="rId3" action="ppaction://hlinksldjump"/>
                        </a:rPr>
                        <a:t>[14]</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Hybrid</a:t>
                      </a:r>
                    </a:p>
                    <a:p>
                      <a:pPr marL="0" marR="0" algn="ctr">
                        <a:lnSpc>
                          <a:spcPct val="115000"/>
                        </a:lnSpc>
                        <a:spcBef>
                          <a:spcPts val="0"/>
                        </a:spcBef>
                        <a:spcAft>
                          <a:spcPts val="0"/>
                        </a:spcAft>
                      </a:pPr>
                      <a:r>
                        <a:rPr lang="en-US" sz="1400" dirty="0">
                          <a:effectLst/>
                        </a:rPr>
                        <a:t>(Host-based and Hardware)</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A modified PUF IC attached to USB peripheral</a:t>
                      </a:r>
                      <a:endParaRPr lang="en-US" sz="1400" dirty="0">
                        <a:effectLst/>
                        <a:latin typeface="Arial" panose="020B0604020202020204" pitchFamily="34" charset="0"/>
                        <a:ea typeface="+mn-ea"/>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Bi-directional authentication</a:t>
                      </a:r>
                      <a:endParaRPr lang="en-US" sz="1400" dirty="0">
                        <a:effectLst/>
                        <a:latin typeface="Arial" panose="020B0604020202020204" pitchFamily="34" charset="0"/>
                        <a:ea typeface="+mn-ea"/>
                      </a:endParaRPr>
                    </a:p>
                  </a:txBody>
                  <a:tcPr marL="63500" marR="63500" marT="63500" marB="63500">
                    <a:solidFill>
                      <a:srgbClr val="F8F8F8"/>
                    </a:solidFill>
                  </a:tcPr>
                </a:tc>
                <a:extLst>
                  <a:ext uri="{0D108BD9-81ED-4DB2-BD59-A6C34878D82A}">
                    <a16:rowId xmlns:a16="http://schemas.microsoft.com/office/drawing/2014/main" val="4257800755"/>
                  </a:ext>
                </a:extLst>
              </a:tr>
            </a:tbl>
          </a:graphicData>
        </a:graphic>
      </p:graphicFrame>
      <p:sp>
        <p:nvSpPr>
          <p:cNvPr id="4" name="Footer Placeholder 3">
            <a:extLst>
              <a:ext uri="{FF2B5EF4-FFF2-40B4-BE49-F238E27FC236}">
                <a16:creationId xmlns:a16="http://schemas.microsoft.com/office/drawing/2014/main" id="{4AD333F0-715E-47FC-92F2-D6F96E63413E}"/>
              </a:ext>
            </a:extLst>
          </p:cNvPr>
          <p:cNvSpPr>
            <a:spLocks noGrp="1"/>
          </p:cNvSpPr>
          <p:nvPr>
            <p:ph type="ftr" sz="quarter" idx="11"/>
          </p:nvPr>
        </p:nvSpPr>
        <p:spPr/>
        <p:txBody>
          <a:bodyPr/>
          <a:lstStyle/>
          <a:p>
            <a:r>
              <a:rPr lang="en-US" dirty="0"/>
              <a:t>Summary of Related Work</a:t>
            </a:r>
          </a:p>
        </p:txBody>
      </p:sp>
      <p:sp>
        <p:nvSpPr>
          <p:cNvPr id="5" name="Slide Number Placeholder 4">
            <a:extLst>
              <a:ext uri="{FF2B5EF4-FFF2-40B4-BE49-F238E27FC236}">
                <a16:creationId xmlns:a16="http://schemas.microsoft.com/office/drawing/2014/main" id="{979C2E1D-D88E-41F5-BD00-0678CC8BD0D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spTree>
    <p:extLst>
      <p:ext uri="{BB962C8B-B14F-4D97-AF65-F5344CB8AC3E}">
        <p14:creationId xmlns:p14="http://schemas.microsoft.com/office/powerpoint/2010/main" val="29291598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07548-8D23-4F8B-9AB1-E31567D132CD}"/>
              </a:ext>
            </a:extLst>
          </p:cNvPr>
          <p:cNvSpPr>
            <a:spLocks noGrp="1"/>
          </p:cNvSpPr>
          <p:nvPr>
            <p:ph type="title"/>
          </p:nvPr>
        </p:nvSpPr>
        <p:spPr/>
        <p:txBody>
          <a:bodyPr/>
          <a:lstStyle/>
          <a:p>
            <a:endParaRPr lang="en-US"/>
          </a:p>
        </p:txBody>
      </p:sp>
      <p:graphicFrame>
        <p:nvGraphicFramePr>
          <p:cNvPr id="6" name="Content Placeholder 5">
            <a:extLst>
              <a:ext uri="{FF2B5EF4-FFF2-40B4-BE49-F238E27FC236}">
                <a16:creationId xmlns:a16="http://schemas.microsoft.com/office/drawing/2014/main" id="{B4F2EB2D-EB1E-40FC-8CD2-3273991B213F}"/>
              </a:ext>
            </a:extLst>
          </p:cNvPr>
          <p:cNvGraphicFramePr>
            <a:graphicFrameLocks noGrp="1"/>
          </p:cNvGraphicFramePr>
          <p:nvPr>
            <p:ph idx="1"/>
            <p:extLst>
              <p:ext uri="{D42A27DB-BD31-4B8C-83A1-F6EECF244321}">
                <p14:modId xmlns:p14="http://schemas.microsoft.com/office/powerpoint/2010/main" val="4123067633"/>
              </p:ext>
            </p:extLst>
          </p:nvPr>
        </p:nvGraphicFramePr>
        <p:xfrm>
          <a:off x="795678" y="226121"/>
          <a:ext cx="7552644" cy="4413441"/>
        </p:xfrm>
        <a:graphic>
          <a:graphicData uri="http://schemas.openxmlformats.org/drawingml/2006/table">
            <a:tbl>
              <a:tblPr>
                <a:tableStyleId>{5940675A-B579-460E-94D1-54222C63F5DA}</a:tableStyleId>
              </a:tblPr>
              <a:tblGrid>
                <a:gridCol w="1408333">
                  <a:extLst>
                    <a:ext uri="{9D8B030D-6E8A-4147-A177-3AD203B41FA5}">
                      <a16:colId xmlns:a16="http://schemas.microsoft.com/office/drawing/2014/main" val="2350047446"/>
                    </a:ext>
                  </a:extLst>
                </a:gridCol>
                <a:gridCol w="1553481">
                  <a:extLst>
                    <a:ext uri="{9D8B030D-6E8A-4147-A177-3AD203B41FA5}">
                      <a16:colId xmlns:a16="http://schemas.microsoft.com/office/drawing/2014/main" val="3719193511"/>
                    </a:ext>
                  </a:extLst>
                </a:gridCol>
                <a:gridCol w="3036350">
                  <a:extLst>
                    <a:ext uri="{9D8B030D-6E8A-4147-A177-3AD203B41FA5}">
                      <a16:colId xmlns:a16="http://schemas.microsoft.com/office/drawing/2014/main" val="874154467"/>
                    </a:ext>
                  </a:extLst>
                </a:gridCol>
                <a:gridCol w="1554480">
                  <a:extLst>
                    <a:ext uri="{9D8B030D-6E8A-4147-A177-3AD203B41FA5}">
                      <a16:colId xmlns:a16="http://schemas.microsoft.com/office/drawing/2014/main" val="3348919271"/>
                    </a:ext>
                  </a:extLst>
                </a:gridCol>
              </a:tblGrid>
              <a:tr h="713232">
                <a:tc>
                  <a:txBody>
                    <a:bodyPr/>
                    <a:lstStyle/>
                    <a:p>
                      <a:pPr marL="0" marR="0" algn="ctr">
                        <a:lnSpc>
                          <a:spcPct val="115000"/>
                        </a:lnSpc>
                        <a:spcBef>
                          <a:spcPts val="0"/>
                        </a:spcBef>
                        <a:spcAft>
                          <a:spcPts val="0"/>
                        </a:spcAft>
                      </a:pPr>
                      <a:r>
                        <a:rPr lang="en-US" sz="1400" b="1" dirty="0">
                          <a:effectLst/>
                        </a:rPr>
                        <a:t>Attribute</a:t>
                      </a:r>
                      <a:endParaRPr lang="en-US" sz="1400" b="1" dirty="0">
                        <a:effectLst/>
                        <a:latin typeface="Arial" panose="020B0604020202020204" pitchFamily="34" charset="0"/>
                        <a:ea typeface="+mn-ea"/>
                      </a:endParaRPr>
                    </a:p>
                  </a:txBody>
                  <a:tcPr marL="63500" marR="63500" marT="63500" marB="63500" anchor="ctr">
                    <a:solidFill>
                      <a:schemeClr val="bg1">
                        <a:lumMod val="85000"/>
                      </a:schemeClr>
                    </a:solidFill>
                  </a:tcPr>
                </a:tc>
                <a:tc>
                  <a:txBody>
                    <a:bodyPr/>
                    <a:lstStyle/>
                    <a:p>
                      <a:pPr marL="0" marR="0" algn="ctr">
                        <a:lnSpc>
                          <a:spcPct val="115000"/>
                        </a:lnSpc>
                        <a:spcBef>
                          <a:spcPts val="0"/>
                        </a:spcBef>
                        <a:spcAft>
                          <a:spcPts val="0"/>
                        </a:spcAft>
                      </a:pPr>
                      <a:r>
                        <a:rPr lang="en-US" sz="1400" b="1" dirty="0">
                          <a:effectLst/>
                        </a:rPr>
                        <a:t>Classification</a:t>
                      </a:r>
                      <a:endParaRPr lang="en-US" sz="1400" b="1" dirty="0">
                        <a:effectLst/>
                        <a:latin typeface="Arial" panose="020B0604020202020204" pitchFamily="34" charset="0"/>
                        <a:ea typeface="+mn-ea"/>
                      </a:endParaRPr>
                    </a:p>
                  </a:txBody>
                  <a:tcPr marL="63500" marR="63500" marT="63500" marB="63500" anchor="ctr">
                    <a:solidFill>
                      <a:schemeClr val="bg1">
                        <a:lumMod val="85000"/>
                      </a:schemeClr>
                    </a:solidFill>
                  </a:tcPr>
                </a:tc>
                <a:tc>
                  <a:txBody>
                    <a:bodyPr/>
                    <a:lstStyle/>
                    <a:p>
                      <a:pPr marL="0" marR="0" algn="ctr">
                        <a:lnSpc>
                          <a:spcPct val="115000"/>
                        </a:lnSpc>
                        <a:spcBef>
                          <a:spcPts val="0"/>
                        </a:spcBef>
                        <a:spcAft>
                          <a:spcPts val="0"/>
                        </a:spcAft>
                      </a:pPr>
                      <a:r>
                        <a:rPr lang="en-US" sz="1400" b="1" dirty="0">
                          <a:effectLst/>
                        </a:rPr>
                        <a:t>Technique</a:t>
                      </a:r>
                      <a:endParaRPr lang="en-US" sz="1400" b="1" dirty="0">
                        <a:effectLst/>
                        <a:latin typeface="Arial" panose="020B0604020202020204" pitchFamily="34" charset="0"/>
                        <a:ea typeface="+mn-ea"/>
                      </a:endParaRPr>
                    </a:p>
                  </a:txBody>
                  <a:tcPr marL="63500" marR="63500" marT="63500" marB="63500" anchor="ctr">
                    <a:solidFill>
                      <a:schemeClr val="bg1">
                        <a:lumMod val="85000"/>
                      </a:schemeClr>
                    </a:solidFill>
                  </a:tcPr>
                </a:tc>
                <a:tc>
                  <a:txBody>
                    <a:bodyPr/>
                    <a:lstStyle/>
                    <a:p>
                      <a:pPr marL="0" marR="0" algn="ctr">
                        <a:lnSpc>
                          <a:spcPct val="115000"/>
                        </a:lnSpc>
                        <a:spcBef>
                          <a:spcPts val="0"/>
                        </a:spcBef>
                        <a:spcAft>
                          <a:spcPts val="0"/>
                        </a:spcAft>
                      </a:pPr>
                      <a:r>
                        <a:rPr lang="en-US" sz="1400" b="1" dirty="0">
                          <a:effectLst/>
                        </a:rPr>
                        <a:t>Focus Issue</a:t>
                      </a:r>
                      <a:endParaRPr lang="en-US" sz="1400" b="1" dirty="0">
                        <a:effectLst/>
                        <a:latin typeface="Arial" panose="020B0604020202020204" pitchFamily="34" charset="0"/>
                        <a:ea typeface="+mn-ea"/>
                      </a:endParaRPr>
                    </a:p>
                  </a:txBody>
                  <a:tcPr marL="63500" marR="63500" marT="63500" marB="63500" anchor="ctr">
                    <a:solidFill>
                      <a:schemeClr val="bg1">
                        <a:lumMod val="85000"/>
                      </a:schemeClr>
                    </a:solidFill>
                  </a:tcPr>
                </a:tc>
                <a:extLst>
                  <a:ext uri="{0D108BD9-81ED-4DB2-BD59-A6C34878D82A}">
                    <a16:rowId xmlns:a16="http://schemas.microsoft.com/office/drawing/2014/main" val="3714472917"/>
                  </a:ext>
                </a:extLst>
              </a:tr>
              <a:tr h="713232">
                <a:tc>
                  <a:txBody>
                    <a:bodyPr/>
                    <a:lstStyle/>
                    <a:p>
                      <a:pPr marL="0" marR="0" algn="ctr">
                        <a:lnSpc>
                          <a:spcPct val="115000"/>
                        </a:lnSpc>
                        <a:spcBef>
                          <a:spcPts val="0"/>
                        </a:spcBef>
                        <a:spcAft>
                          <a:spcPts val="0"/>
                        </a:spcAft>
                      </a:pPr>
                      <a:r>
                        <a:rPr lang="en-US" sz="1400" dirty="0">
                          <a:effectLst/>
                        </a:rPr>
                        <a:t>Cinch </a:t>
                      </a:r>
                      <a:r>
                        <a:rPr lang="en-US" sz="1400" dirty="0">
                          <a:effectLst/>
                          <a:hlinkClick r:id="rId2" action="ppaction://hlinksldjump"/>
                        </a:rPr>
                        <a:t>[15]</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Middleware</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Attaches peripherals to a logically separate machine with an interposition layer.</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General</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extLst>
                  <a:ext uri="{0D108BD9-81ED-4DB2-BD59-A6C34878D82A}">
                    <a16:rowId xmlns:a16="http://schemas.microsoft.com/office/drawing/2014/main" val="277071238"/>
                  </a:ext>
                </a:extLst>
              </a:tr>
              <a:tr h="713232">
                <a:tc>
                  <a:txBody>
                    <a:bodyPr/>
                    <a:lstStyle/>
                    <a:p>
                      <a:pPr marL="0" marR="0" algn="ctr">
                        <a:lnSpc>
                          <a:spcPct val="115000"/>
                        </a:lnSpc>
                        <a:spcBef>
                          <a:spcPts val="0"/>
                        </a:spcBef>
                        <a:spcAft>
                          <a:spcPts val="0"/>
                        </a:spcAft>
                      </a:pPr>
                      <a:r>
                        <a:rPr lang="en-US" sz="1400" dirty="0" err="1">
                          <a:effectLst/>
                        </a:rPr>
                        <a:t>SandUSB</a:t>
                      </a:r>
                      <a:r>
                        <a:rPr lang="en-US" sz="1400" dirty="0">
                          <a:effectLst/>
                        </a:rPr>
                        <a:t> </a:t>
                      </a:r>
                      <a:r>
                        <a:rPr lang="en-US" sz="1400" dirty="0">
                          <a:effectLst/>
                          <a:hlinkClick r:id="rId2" action="ppaction://hlinksldjump"/>
                        </a:rPr>
                        <a:t>[16]</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Middleware</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Relaying USB packets from USB to PC</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General</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extLst>
                  <a:ext uri="{0D108BD9-81ED-4DB2-BD59-A6C34878D82A}">
                    <a16:rowId xmlns:a16="http://schemas.microsoft.com/office/drawing/2014/main" val="3890230983"/>
                  </a:ext>
                </a:extLst>
              </a:tr>
              <a:tr h="713232">
                <a:tc>
                  <a:txBody>
                    <a:bodyPr/>
                    <a:lstStyle/>
                    <a:p>
                      <a:pPr marL="0" marR="0" algn="ctr">
                        <a:lnSpc>
                          <a:spcPct val="115000"/>
                        </a:lnSpc>
                        <a:spcBef>
                          <a:spcPts val="0"/>
                        </a:spcBef>
                        <a:spcAft>
                          <a:spcPts val="0"/>
                        </a:spcAft>
                      </a:pPr>
                      <a:r>
                        <a:rPr lang="en-US" sz="1400" dirty="0" err="1">
                          <a:effectLst/>
                        </a:rPr>
                        <a:t>USBWall</a:t>
                      </a:r>
                      <a:r>
                        <a:rPr lang="en-US" sz="1400" dirty="0">
                          <a:effectLst/>
                        </a:rPr>
                        <a:t> </a:t>
                      </a:r>
                      <a:r>
                        <a:rPr lang="en-US" sz="1400" dirty="0">
                          <a:effectLst/>
                          <a:hlinkClick r:id="rId3" action="ppaction://hlinksldjump"/>
                        </a:rPr>
                        <a:t>[17]</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Middleware</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Runs </a:t>
                      </a:r>
                      <a:r>
                        <a:rPr lang="en-US" sz="1400" dirty="0" err="1">
                          <a:effectLst/>
                        </a:rPr>
                        <a:t>USBProxy</a:t>
                      </a:r>
                      <a:r>
                        <a:rPr lang="en-US" sz="1400" dirty="0">
                          <a:effectLst/>
                        </a:rPr>
                        <a:t> as on a physical middleware</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a:effectLst/>
                        </a:rPr>
                        <a:t>General</a:t>
                      </a:r>
                      <a:endParaRPr lang="en-US" sz="1400">
                        <a:effectLst/>
                        <a:latin typeface="Arial" panose="020B0604020202020204" pitchFamily="34" charset="0"/>
                        <a:ea typeface="Arial" panose="020B0604020202020204" pitchFamily="34" charset="0"/>
                      </a:endParaRPr>
                    </a:p>
                  </a:txBody>
                  <a:tcPr marL="63500" marR="63500" marT="63500" marB="63500">
                    <a:solidFill>
                      <a:srgbClr val="F8F8F8"/>
                    </a:solidFill>
                  </a:tcPr>
                </a:tc>
                <a:extLst>
                  <a:ext uri="{0D108BD9-81ED-4DB2-BD59-A6C34878D82A}">
                    <a16:rowId xmlns:a16="http://schemas.microsoft.com/office/drawing/2014/main" val="2988774577"/>
                  </a:ext>
                </a:extLst>
              </a:tr>
              <a:tr h="713232">
                <a:tc>
                  <a:txBody>
                    <a:bodyPr/>
                    <a:lstStyle/>
                    <a:p>
                      <a:pPr marL="0" marR="0" algn="ctr">
                        <a:lnSpc>
                          <a:spcPct val="115000"/>
                        </a:lnSpc>
                        <a:spcBef>
                          <a:spcPts val="0"/>
                        </a:spcBef>
                        <a:spcAft>
                          <a:spcPts val="0"/>
                        </a:spcAft>
                      </a:pPr>
                      <a:r>
                        <a:rPr lang="en-US" sz="1400" dirty="0" err="1">
                          <a:effectLst/>
                        </a:rPr>
                        <a:t>USBCheckIn</a:t>
                      </a:r>
                      <a:r>
                        <a:rPr lang="en-US" sz="1400" dirty="0">
                          <a:effectLst/>
                        </a:rPr>
                        <a:t> </a:t>
                      </a:r>
                      <a:r>
                        <a:rPr lang="en-US" sz="1400" dirty="0">
                          <a:effectLst/>
                          <a:hlinkClick r:id="rId3" action="ppaction://hlinksldjump"/>
                        </a:rPr>
                        <a:t>[18]</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a:effectLst/>
                        </a:rPr>
                        <a:t>Middleware</a:t>
                      </a:r>
                      <a:endParaRPr lang="en-US" sz="140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Forcing user interaction to verify integrity of device</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tc>
                  <a:txBody>
                    <a:bodyPr/>
                    <a:lstStyle/>
                    <a:p>
                      <a:pPr marL="0" marR="0" algn="ctr">
                        <a:lnSpc>
                          <a:spcPct val="115000"/>
                        </a:lnSpc>
                        <a:spcBef>
                          <a:spcPts val="0"/>
                        </a:spcBef>
                        <a:spcAft>
                          <a:spcPts val="0"/>
                        </a:spcAft>
                      </a:pPr>
                      <a:r>
                        <a:rPr lang="en-US" sz="1400" dirty="0">
                          <a:effectLst/>
                        </a:rPr>
                        <a:t>Spoofing</a:t>
                      </a:r>
                      <a:endParaRPr lang="en-US" sz="1400" dirty="0">
                        <a:effectLst/>
                        <a:latin typeface="Arial" panose="020B0604020202020204" pitchFamily="34" charset="0"/>
                        <a:ea typeface="Arial" panose="020B0604020202020204" pitchFamily="34" charset="0"/>
                      </a:endParaRPr>
                    </a:p>
                  </a:txBody>
                  <a:tcPr marL="63500" marR="63500" marT="63500" marB="63500">
                    <a:solidFill>
                      <a:srgbClr val="F8F8F8"/>
                    </a:solidFill>
                  </a:tcPr>
                </a:tc>
                <a:extLst>
                  <a:ext uri="{0D108BD9-81ED-4DB2-BD59-A6C34878D82A}">
                    <a16:rowId xmlns:a16="http://schemas.microsoft.com/office/drawing/2014/main" val="1170582450"/>
                  </a:ext>
                </a:extLst>
              </a:tr>
              <a:tr h="713232">
                <a:tc>
                  <a:txBody>
                    <a:bodyPr/>
                    <a:lstStyle/>
                    <a:p>
                      <a:pPr marL="0" marR="0" algn="ctr">
                        <a:lnSpc>
                          <a:spcPct val="115000"/>
                        </a:lnSpc>
                        <a:spcBef>
                          <a:spcPts val="0"/>
                        </a:spcBef>
                        <a:spcAft>
                          <a:spcPts val="0"/>
                        </a:spcAft>
                      </a:pPr>
                      <a:r>
                        <a:rPr lang="en-US" sz="1400" b="1" i="1" u="none" dirty="0">
                          <a:effectLst/>
                        </a:rPr>
                        <a:t>Proposed Solution</a:t>
                      </a:r>
                      <a:endParaRPr lang="en-US" sz="1400" b="1" i="1" u="none" dirty="0">
                        <a:effectLst/>
                        <a:latin typeface="Arial" panose="020B0604020202020204" pitchFamily="34" charset="0"/>
                        <a:ea typeface="Arial" panose="020B0604020202020204" pitchFamily="34" charset="0"/>
                      </a:endParaRPr>
                    </a:p>
                  </a:txBody>
                  <a:tcPr marL="63500" marR="63500" marT="63500" marB="63500">
                    <a:solidFill>
                      <a:schemeClr val="bg1">
                        <a:lumMod val="85000"/>
                      </a:schemeClr>
                    </a:solidFill>
                  </a:tcPr>
                </a:tc>
                <a:tc>
                  <a:txBody>
                    <a:bodyPr/>
                    <a:lstStyle/>
                    <a:p>
                      <a:pPr marL="0" marR="0" algn="ctr">
                        <a:lnSpc>
                          <a:spcPct val="115000"/>
                        </a:lnSpc>
                        <a:spcBef>
                          <a:spcPts val="0"/>
                        </a:spcBef>
                        <a:spcAft>
                          <a:spcPts val="0"/>
                        </a:spcAft>
                      </a:pPr>
                      <a:r>
                        <a:rPr lang="en-US" sz="1400" b="1" i="1" u="none" dirty="0">
                          <a:effectLst/>
                        </a:rPr>
                        <a:t>Middleware</a:t>
                      </a:r>
                      <a:endParaRPr lang="en-US" sz="1400" b="1" i="1" u="none" dirty="0">
                        <a:effectLst/>
                        <a:latin typeface="Arial" panose="020B0604020202020204" pitchFamily="34" charset="0"/>
                        <a:ea typeface="Arial" panose="020B0604020202020204" pitchFamily="34" charset="0"/>
                      </a:endParaRPr>
                    </a:p>
                  </a:txBody>
                  <a:tcPr marL="63500" marR="63500" marT="63500" marB="63500">
                    <a:solidFill>
                      <a:schemeClr val="bg1">
                        <a:lumMod val="85000"/>
                      </a:schemeClr>
                    </a:solidFill>
                  </a:tcPr>
                </a:tc>
                <a:tc>
                  <a:txBody>
                    <a:bodyPr/>
                    <a:lstStyle/>
                    <a:p>
                      <a:pPr marL="0" marR="0" algn="ctr">
                        <a:lnSpc>
                          <a:spcPct val="115000"/>
                        </a:lnSpc>
                        <a:spcBef>
                          <a:spcPts val="0"/>
                        </a:spcBef>
                        <a:spcAft>
                          <a:spcPts val="0"/>
                        </a:spcAft>
                      </a:pPr>
                      <a:r>
                        <a:rPr lang="en-US" sz="1400" b="1" i="1" u="none" dirty="0">
                          <a:effectLst/>
                        </a:rPr>
                        <a:t>Relaying USB packets</a:t>
                      </a:r>
                      <a:endParaRPr lang="en-US" sz="1400" b="1" i="1" u="none" dirty="0">
                        <a:effectLst/>
                        <a:latin typeface="Arial" panose="020B0604020202020204" pitchFamily="34" charset="0"/>
                        <a:ea typeface="Arial" panose="020B0604020202020204" pitchFamily="34" charset="0"/>
                      </a:endParaRPr>
                    </a:p>
                  </a:txBody>
                  <a:tcPr marL="63500" marR="63500" marT="63500" marB="63500">
                    <a:solidFill>
                      <a:schemeClr val="bg1">
                        <a:lumMod val="85000"/>
                      </a:schemeClr>
                    </a:solidFill>
                  </a:tcPr>
                </a:tc>
                <a:tc>
                  <a:txBody>
                    <a:bodyPr/>
                    <a:lstStyle/>
                    <a:p>
                      <a:pPr marL="0" marR="0" algn="ctr">
                        <a:lnSpc>
                          <a:spcPct val="115000"/>
                        </a:lnSpc>
                        <a:spcBef>
                          <a:spcPts val="0"/>
                        </a:spcBef>
                        <a:spcAft>
                          <a:spcPts val="0"/>
                        </a:spcAft>
                      </a:pPr>
                      <a:r>
                        <a:rPr lang="en-US" sz="1400" b="1" i="1" u="none" dirty="0">
                          <a:effectLst/>
                        </a:rPr>
                        <a:t>General</a:t>
                      </a:r>
                      <a:endParaRPr lang="en-US" sz="1400" b="1" i="1" u="none" dirty="0">
                        <a:effectLst/>
                        <a:latin typeface="Arial" panose="020B0604020202020204" pitchFamily="34" charset="0"/>
                        <a:ea typeface="Arial" panose="020B0604020202020204" pitchFamily="34" charset="0"/>
                      </a:endParaRPr>
                    </a:p>
                  </a:txBody>
                  <a:tcPr marL="63500" marR="63500" marT="63500" marB="63500">
                    <a:solidFill>
                      <a:schemeClr val="bg1">
                        <a:lumMod val="85000"/>
                      </a:schemeClr>
                    </a:solidFill>
                  </a:tcPr>
                </a:tc>
                <a:extLst>
                  <a:ext uri="{0D108BD9-81ED-4DB2-BD59-A6C34878D82A}">
                    <a16:rowId xmlns:a16="http://schemas.microsoft.com/office/drawing/2014/main" val="1768970761"/>
                  </a:ext>
                </a:extLst>
              </a:tr>
            </a:tbl>
          </a:graphicData>
        </a:graphic>
      </p:graphicFrame>
      <p:sp>
        <p:nvSpPr>
          <p:cNvPr id="4" name="Footer Placeholder 3">
            <a:extLst>
              <a:ext uri="{FF2B5EF4-FFF2-40B4-BE49-F238E27FC236}">
                <a16:creationId xmlns:a16="http://schemas.microsoft.com/office/drawing/2014/main" id="{996F0D89-C79E-404B-8F76-D9571CB8B120}"/>
              </a:ext>
            </a:extLst>
          </p:cNvPr>
          <p:cNvSpPr>
            <a:spLocks noGrp="1"/>
          </p:cNvSpPr>
          <p:nvPr>
            <p:ph type="ftr" sz="quarter" idx="11"/>
          </p:nvPr>
        </p:nvSpPr>
        <p:spPr/>
        <p:txBody>
          <a:bodyPr/>
          <a:lstStyle/>
          <a:p>
            <a:r>
              <a:rPr lang="en-US" dirty="0"/>
              <a:t>Summary of Related Work</a:t>
            </a:r>
          </a:p>
        </p:txBody>
      </p:sp>
      <p:sp>
        <p:nvSpPr>
          <p:cNvPr id="5" name="Slide Number Placeholder 4">
            <a:extLst>
              <a:ext uri="{FF2B5EF4-FFF2-40B4-BE49-F238E27FC236}">
                <a16:creationId xmlns:a16="http://schemas.microsoft.com/office/drawing/2014/main" id="{14E47CA5-EFB0-406B-AA79-3D55D51CA69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28</a:t>
            </a:fld>
            <a:endParaRPr lang="en-US"/>
          </a:p>
        </p:txBody>
      </p:sp>
    </p:spTree>
    <p:extLst>
      <p:ext uri="{BB962C8B-B14F-4D97-AF65-F5344CB8AC3E}">
        <p14:creationId xmlns:p14="http://schemas.microsoft.com/office/powerpoint/2010/main" val="37707632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solidFill>
                  <a:schemeClr val="bg1">
                    <a:lumMod val="65000"/>
                  </a:schemeClr>
                </a:solidFill>
              </a:rPr>
              <a:t>Introduction</a:t>
            </a:r>
          </a:p>
          <a:p>
            <a:pPr marL="571500" indent="-457200">
              <a:buFont typeface="+mj-lt"/>
              <a:buAutoNum type="arabicPeriod"/>
            </a:pPr>
            <a:r>
              <a:rPr lang="en-US" sz="2000" dirty="0">
                <a:solidFill>
                  <a:schemeClr val="bg1">
                    <a:lumMod val="65000"/>
                  </a:schemeClr>
                </a:solidFill>
              </a:rPr>
              <a:t>Motivation and Attacks</a:t>
            </a:r>
          </a:p>
          <a:p>
            <a:pPr marL="571500" indent="-457200">
              <a:buFont typeface="+mj-lt"/>
              <a:buAutoNum type="arabicPeriod"/>
            </a:pPr>
            <a:r>
              <a:rPr lang="en-US" sz="2000" dirty="0">
                <a:solidFill>
                  <a:schemeClr val="bg1">
                    <a:lumMod val="65000"/>
                  </a:schemeClr>
                </a:solidFill>
              </a:rPr>
              <a:t>Summary of Related Work</a:t>
            </a:r>
          </a:p>
          <a:p>
            <a:pPr marL="571500" indent="-457200">
              <a:buFont typeface="+mj-lt"/>
              <a:buAutoNum type="arabicPeriod"/>
            </a:pPr>
            <a:r>
              <a:rPr lang="en-US" sz="2000" dirty="0"/>
              <a:t>Need to Extend Related Work</a:t>
            </a:r>
          </a:p>
          <a:p>
            <a:pPr marL="571500" indent="-457200">
              <a:buFont typeface="+mj-lt"/>
              <a:buAutoNum type="arabicPeriod"/>
            </a:pPr>
            <a:r>
              <a:rPr lang="en-US" sz="2000" dirty="0">
                <a:solidFill>
                  <a:schemeClr val="bg1">
                    <a:lumMod val="65000"/>
                  </a:schemeClr>
                </a:solidFill>
              </a:rPr>
              <a:t>Scope of Project</a:t>
            </a:r>
          </a:p>
          <a:p>
            <a:pPr marL="571500" indent="-457200">
              <a:buFont typeface="+mj-lt"/>
              <a:buAutoNum type="arabicPeriod"/>
            </a:pPr>
            <a:r>
              <a:rPr lang="en-US" sz="2000" dirty="0">
                <a:solidFill>
                  <a:schemeClr val="bg1">
                    <a:lumMod val="65000"/>
                  </a:schemeClr>
                </a:solidFill>
              </a:rPr>
              <a:t>Proposed Solution</a:t>
            </a:r>
          </a:p>
          <a:p>
            <a:pPr marL="571500" indent="-457200">
              <a:buFont typeface="+mj-lt"/>
              <a:buAutoNum type="arabicPeriod"/>
            </a:pPr>
            <a:r>
              <a:rPr lang="en-US" sz="2000" dirty="0">
                <a:solidFill>
                  <a:schemeClr val="bg1">
                    <a:lumMod val="65000"/>
                  </a:schemeClr>
                </a:solidFill>
              </a:rPr>
              <a:t>Features</a:t>
            </a:r>
          </a:p>
          <a:p>
            <a:pPr marL="571500" indent="-457200">
              <a:buFont typeface="+mj-lt"/>
              <a:buAutoNum type="arabicPeriod"/>
            </a:pPr>
            <a:r>
              <a:rPr lang="en-US" sz="2000" dirty="0">
                <a:solidFill>
                  <a:schemeClr val="bg1">
                    <a:lumMod val="65000"/>
                  </a:schemeClr>
                </a:solidFill>
              </a:rPr>
              <a:t>Future Extension</a:t>
            </a:r>
          </a:p>
          <a:p>
            <a:pPr marL="571500" indent="-457200">
              <a:buFont typeface="+mj-lt"/>
              <a:buAutoNum type="arabicPeriod"/>
            </a:pPr>
            <a:r>
              <a:rPr lang="en-US" sz="2000" dirty="0">
                <a:solidFill>
                  <a:schemeClr val="bg1">
                    <a:lumMod val="65000"/>
                  </a:schemeClr>
                </a:solidFill>
              </a:rPr>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29</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907202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85B4F0-A00E-4FE0-A2E6-F9D8DC5D537C}"/>
              </a:ext>
            </a:extLst>
          </p:cNvPr>
          <p:cNvSpPr>
            <a:spLocks noGrp="1"/>
          </p:cNvSpPr>
          <p:nvPr>
            <p:ph type="body" idx="1"/>
          </p:nvPr>
        </p:nvSpPr>
        <p:spPr/>
        <p:txBody>
          <a:bodyPr/>
          <a:lstStyle/>
          <a:p>
            <a:r>
              <a:rPr lang="en-US" dirty="0"/>
              <a:t>Motivation of Project</a:t>
            </a:r>
          </a:p>
          <a:p>
            <a:r>
              <a:rPr lang="en-US" dirty="0"/>
              <a:t>Related Work</a:t>
            </a:r>
          </a:p>
          <a:p>
            <a:r>
              <a:rPr lang="en-US" dirty="0"/>
              <a:t>Scope of Work</a:t>
            </a:r>
          </a:p>
          <a:p>
            <a:r>
              <a:rPr lang="en-US" dirty="0"/>
              <a:t>Time Plan</a:t>
            </a:r>
          </a:p>
        </p:txBody>
      </p:sp>
      <p:sp>
        <p:nvSpPr>
          <p:cNvPr id="3" name="Slide Number Placeholder 2">
            <a:extLst>
              <a:ext uri="{FF2B5EF4-FFF2-40B4-BE49-F238E27FC236}">
                <a16:creationId xmlns:a16="http://schemas.microsoft.com/office/drawing/2014/main" id="{B8DB9060-BC48-4299-88C8-ED3D9AF207A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
        <p:nvSpPr>
          <p:cNvPr id="4" name="Title 3">
            <a:extLst>
              <a:ext uri="{FF2B5EF4-FFF2-40B4-BE49-F238E27FC236}">
                <a16:creationId xmlns:a16="http://schemas.microsoft.com/office/drawing/2014/main" id="{D065257C-ECBF-495A-A38F-59933668190C}"/>
              </a:ext>
            </a:extLst>
          </p:cNvPr>
          <p:cNvSpPr>
            <a:spLocks noGrp="1"/>
          </p:cNvSpPr>
          <p:nvPr>
            <p:ph type="title"/>
          </p:nvPr>
        </p:nvSpPr>
        <p:spPr/>
        <p:txBody>
          <a:bodyPr>
            <a:normAutofit/>
          </a:bodyPr>
          <a:lstStyle/>
          <a:p>
            <a:r>
              <a:rPr lang="en-US" sz="4200" dirty="0"/>
              <a:t>Objectives</a:t>
            </a:r>
          </a:p>
        </p:txBody>
      </p:sp>
      <p:sp>
        <p:nvSpPr>
          <p:cNvPr id="5" name="Footer Placeholder 4">
            <a:extLst>
              <a:ext uri="{FF2B5EF4-FFF2-40B4-BE49-F238E27FC236}">
                <a16:creationId xmlns:a16="http://schemas.microsoft.com/office/drawing/2014/main" id="{B19A809C-F2EF-4240-B9FF-927B69832E3E}"/>
              </a:ext>
            </a:extLst>
          </p:cNvPr>
          <p:cNvSpPr>
            <a:spLocks noGrp="1"/>
          </p:cNvSpPr>
          <p:nvPr>
            <p:ph type="ftr" sz="quarter" idx="13"/>
          </p:nvPr>
        </p:nvSpPr>
        <p:spPr/>
        <p:txBody>
          <a:bodyPr/>
          <a:lstStyle/>
          <a:p>
            <a:r>
              <a:rPr lang="en-US"/>
              <a:t>Objectives</a:t>
            </a:r>
            <a:endParaRPr lang="en-US" dirty="0"/>
          </a:p>
        </p:txBody>
      </p:sp>
    </p:spTree>
    <p:extLst>
      <p:ext uri="{BB962C8B-B14F-4D97-AF65-F5344CB8AC3E}">
        <p14:creationId xmlns:p14="http://schemas.microsoft.com/office/powerpoint/2010/main" val="19582792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D20D7C-5BAC-43FB-8941-37463CBE1E16}"/>
              </a:ext>
            </a:extLst>
          </p:cNvPr>
          <p:cNvSpPr>
            <a:spLocks noGrp="1"/>
          </p:cNvSpPr>
          <p:nvPr>
            <p:ph type="body" idx="1"/>
          </p:nvPr>
        </p:nvSpPr>
        <p:spPr/>
        <p:txBody>
          <a:bodyPr/>
          <a:lstStyle/>
          <a:p>
            <a:pPr lvl="2"/>
            <a:r>
              <a:rPr lang="en-US" dirty="0"/>
              <a:t>Gap exists between protection solutions, ease of deployment and affordability.</a:t>
            </a:r>
          </a:p>
          <a:p>
            <a:pPr lvl="2"/>
            <a:r>
              <a:rPr lang="en-US" dirty="0"/>
              <a:t>Goal to provide affordable middleware solution against USB-based attacks </a:t>
            </a:r>
          </a:p>
          <a:p>
            <a:pPr lvl="3"/>
            <a:r>
              <a:rPr lang="en-US" dirty="0"/>
              <a:t>easily deployed by anyone</a:t>
            </a:r>
          </a:p>
          <a:p>
            <a:pPr lvl="3"/>
            <a:r>
              <a:rPr lang="en-US" dirty="0"/>
              <a:t>fully platform-independent </a:t>
            </a:r>
          </a:p>
          <a:p>
            <a:pPr lvl="3"/>
            <a:r>
              <a:rPr lang="en-US" dirty="0"/>
              <a:t>without compromising on being secure</a:t>
            </a:r>
          </a:p>
          <a:p>
            <a:pPr lvl="2"/>
            <a:r>
              <a:rPr lang="en-US" dirty="0"/>
              <a:t>It is possible that a user would want to retrieve files from a knowingly malicious storage device without compromising themselves. In order to achieve that, there must be a method in which data can be identified and selectively transferred in a format which does not harm the USB host.</a:t>
            </a:r>
          </a:p>
          <a:p>
            <a:endParaRPr lang="en-US" sz="2800" dirty="0"/>
          </a:p>
        </p:txBody>
      </p:sp>
      <p:sp>
        <p:nvSpPr>
          <p:cNvPr id="3" name="Slide Number Placeholder 2">
            <a:extLst>
              <a:ext uri="{FF2B5EF4-FFF2-40B4-BE49-F238E27FC236}">
                <a16:creationId xmlns:a16="http://schemas.microsoft.com/office/drawing/2014/main" id="{DCDA5A04-1CD6-4299-8941-C5903D61A973}"/>
              </a:ext>
            </a:extLst>
          </p:cNvPr>
          <p:cNvSpPr>
            <a:spLocks noGrp="1"/>
          </p:cNvSpPr>
          <p:nvPr>
            <p:ph type="sldNum" idx="12"/>
          </p:nvPr>
        </p:nvSpPr>
        <p:spPr/>
        <p:txBody>
          <a:bodyPr/>
          <a:lstStyle/>
          <a:p>
            <a:fld id="{00000000-1234-1234-1234-123412341234}" type="slidenum">
              <a:rPr lang="en-US" smtClean="0"/>
              <a:pPr/>
              <a:t>30</a:t>
            </a:fld>
            <a:endParaRPr lang="en-US" dirty="0"/>
          </a:p>
        </p:txBody>
      </p:sp>
      <p:sp>
        <p:nvSpPr>
          <p:cNvPr id="4" name="Title 3">
            <a:extLst>
              <a:ext uri="{FF2B5EF4-FFF2-40B4-BE49-F238E27FC236}">
                <a16:creationId xmlns:a16="http://schemas.microsoft.com/office/drawing/2014/main" id="{CE6116EE-C743-4222-B295-1451B0755C0F}"/>
              </a:ext>
            </a:extLst>
          </p:cNvPr>
          <p:cNvSpPr>
            <a:spLocks noGrp="1"/>
          </p:cNvSpPr>
          <p:nvPr>
            <p:ph type="title"/>
          </p:nvPr>
        </p:nvSpPr>
        <p:spPr/>
        <p:txBody>
          <a:bodyPr/>
          <a:lstStyle/>
          <a:p>
            <a:r>
              <a:rPr lang="en-US" dirty="0"/>
              <a:t>4.	Need to Extend Related Work</a:t>
            </a:r>
          </a:p>
        </p:txBody>
      </p:sp>
      <p:sp>
        <p:nvSpPr>
          <p:cNvPr id="5" name="Footer Placeholder 4">
            <a:extLst>
              <a:ext uri="{FF2B5EF4-FFF2-40B4-BE49-F238E27FC236}">
                <a16:creationId xmlns:a16="http://schemas.microsoft.com/office/drawing/2014/main" id="{CC5CEFB9-9402-4FBB-8AD8-6BCA26128D38}"/>
              </a:ext>
            </a:extLst>
          </p:cNvPr>
          <p:cNvSpPr>
            <a:spLocks noGrp="1"/>
          </p:cNvSpPr>
          <p:nvPr>
            <p:ph type="ftr" sz="quarter" idx="13"/>
          </p:nvPr>
        </p:nvSpPr>
        <p:spPr/>
        <p:txBody>
          <a:bodyPr/>
          <a:lstStyle/>
          <a:p>
            <a:r>
              <a:rPr lang="en-US" dirty="0"/>
              <a:t>Need to Extend Related Work</a:t>
            </a:r>
          </a:p>
        </p:txBody>
      </p:sp>
    </p:spTree>
    <p:extLst>
      <p:ext uri="{BB962C8B-B14F-4D97-AF65-F5344CB8AC3E}">
        <p14:creationId xmlns:p14="http://schemas.microsoft.com/office/powerpoint/2010/main" val="13454361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85B4F0-A00E-4FE0-A2E6-F9D8DC5D537C}"/>
              </a:ext>
            </a:extLst>
          </p:cNvPr>
          <p:cNvSpPr>
            <a:spLocks noGrp="1"/>
          </p:cNvSpPr>
          <p:nvPr>
            <p:ph type="body" idx="1"/>
          </p:nvPr>
        </p:nvSpPr>
        <p:spPr/>
        <p:txBody>
          <a:bodyPr/>
          <a:lstStyle/>
          <a:p>
            <a:r>
              <a:rPr lang="en-US" dirty="0">
                <a:solidFill>
                  <a:schemeClr val="bg1">
                    <a:lumMod val="65000"/>
                  </a:schemeClr>
                </a:solidFill>
              </a:rPr>
              <a:t>Motivation of Project</a:t>
            </a:r>
          </a:p>
          <a:p>
            <a:r>
              <a:rPr lang="en-US" dirty="0">
                <a:solidFill>
                  <a:schemeClr val="bg1">
                    <a:lumMod val="65000"/>
                  </a:schemeClr>
                </a:solidFill>
              </a:rPr>
              <a:t>Related Work</a:t>
            </a:r>
          </a:p>
          <a:p>
            <a:r>
              <a:rPr lang="en-US" dirty="0"/>
              <a:t>Scope of Work</a:t>
            </a:r>
          </a:p>
          <a:p>
            <a:r>
              <a:rPr lang="en-US" dirty="0">
                <a:solidFill>
                  <a:schemeClr val="bg1">
                    <a:lumMod val="65000"/>
                  </a:schemeClr>
                </a:solidFill>
              </a:rPr>
              <a:t>Time Plan</a:t>
            </a:r>
          </a:p>
        </p:txBody>
      </p:sp>
      <p:sp>
        <p:nvSpPr>
          <p:cNvPr id="3" name="Slide Number Placeholder 2">
            <a:extLst>
              <a:ext uri="{FF2B5EF4-FFF2-40B4-BE49-F238E27FC236}">
                <a16:creationId xmlns:a16="http://schemas.microsoft.com/office/drawing/2014/main" id="{B8DB9060-BC48-4299-88C8-ED3D9AF207A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31</a:t>
            </a:fld>
            <a:endParaRPr lang="en-US"/>
          </a:p>
        </p:txBody>
      </p:sp>
      <p:sp>
        <p:nvSpPr>
          <p:cNvPr id="4" name="Title 3">
            <a:extLst>
              <a:ext uri="{FF2B5EF4-FFF2-40B4-BE49-F238E27FC236}">
                <a16:creationId xmlns:a16="http://schemas.microsoft.com/office/drawing/2014/main" id="{D065257C-ECBF-495A-A38F-59933668190C}"/>
              </a:ext>
            </a:extLst>
          </p:cNvPr>
          <p:cNvSpPr>
            <a:spLocks noGrp="1"/>
          </p:cNvSpPr>
          <p:nvPr>
            <p:ph type="title"/>
          </p:nvPr>
        </p:nvSpPr>
        <p:spPr/>
        <p:txBody>
          <a:bodyPr>
            <a:normAutofit/>
          </a:bodyPr>
          <a:lstStyle/>
          <a:p>
            <a:r>
              <a:rPr lang="en-US" sz="4200" dirty="0"/>
              <a:t>Objectives</a:t>
            </a:r>
          </a:p>
        </p:txBody>
      </p:sp>
      <p:sp>
        <p:nvSpPr>
          <p:cNvPr id="5" name="Footer Placeholder 4">
            <a:extLst>
              <a:ext uri="{FF2B5EF4-FFF2-40B4-BE49-F238E27FC236}">
                <a16:creationId xmlns:a16="http://schemas.microsoft.com/office/drawing/2014/main" id="{B19A809C-F2EF-4240-B9FF-927B69832E3E}"/>
              </a:ext>
            </a:extLst>
          </p:cNvPr>
          <p:cNvSpPr>
            <a:spLocks noGrp="1"/>
          </p:cNvSpPr>
          <p:nvPr>
            <p:ph type="ftr" sz="quarter" idx="13"/>
          </p:nvPr>
        </p:nvSpPr>
        <p:spPr/>
        <p:txBody>
          <a:bodyPr/>
          <a:lstStyle/>
          <a:p>
            <a:r>
              <a:rPr lang="en-US"/>
              <a:t>Objectives</a:t>
            </a:r>
            <a:endParaRPr lang="en-US" dirty="0"/>
          </a:p>
        </p:txBody>
      </p:sp>
    </p:spTree>
    <p:extLst>
      <p:ext uri="{BB962C8B-B14F-4D97-AF65-F5344CB8AC3E}">
        <p14:creationId xmlns:p14="http://schemas.microsoft.com/office/powerpoint/2010/main" val="3674984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solidFill>
                  <a:schemeClr val="bg1">
                    <a:lumMod val="65000"/>
                  </a:schemeClr>
                </a:solidFill>
              </a:rPr>
              <a:t>Introduction</a:t>
            </a:r>
          </a:p>
          <a:p>
            <a:pPr marL="571500" indent="-457200">
              <a:buFont typeface="+mj-lt"/>
              <a:buAutoNum type="arabicPeriod"/>
            </a:pPr>
            <a:r>
              <a:rPr lang="en-US" sz="2000" dirty="0">
                <a:solidFill>
                  <a:schemeClr val="bg1">
                    <a:lumMod val="65000"/>
                  </a:schemeClr>
                </a:solidFill>
              </a:rPr>
              <a:t>Motivation and Attacks</a:t>
            </a:r>
          </a:p>
          <a:p>
            <a:pPr marL="571500" indent="-457200">
              <a:buFont typeface="+mj-lt"/>
              <a:buAutoNum type="arabicPeriod"/>
            </a:pPr>
            <a:r>
              <a:rPr lang="en-US" sz="2000" dirty="0">
                <a:solidFill>
                  <a:schemeClr val="bg1">
                    <a:lumMod val="65000"/>
                  </a:schemeClr>
                </a:solidFill>
              </a:rPr>
              <a:t>Summary of Related Work</a:t>
            </a:r>
          </a:p>
          <a:p>
            <a:pPr marL="571500" indent="-457200">
              <a:buFont typeface="+mj-lt"/>
              <a:buAutoNum type="arabicPeriod"/>
            </a:pPr>
            <a:r>
              <a:rPr lang="en-US" sz="2000" dirty="0">
                <a:solidFill>
                  <a:schemeClr val="bg1">
                    <a:lumMod val="65000"/>
                  </a:schemeClr>
                </a:solidFill>
              </a:rPr>
              <a:t>Need to Extend Related Work</a:t>
            </a:r>
          </a:p>
          <a:p>
            <a:pPr marL="571500" indent="-457200">
              <a:buFont typeface="+mj-lt"/>
              <a:buAutoNum type="arabicPeriod"/>
            </a:pPr>
            <a:r>
              <a:rPr lang="en-US" sz="2000" dirty="0"/>
              <a:t>Scope of Project</a:t>
            </a:r>
          </a:p>
          <a:p>
            <a:pPr marL="571500" indent="-457200">
              <a:buFont typeface="+mj-lt"/>
              <a:buAutoNum type="arabicPeriod"/>
            </a:pPr>
            <a:r>
              <a:rPr lang="en-US" sz="2000" dirty="0">
                <a:solidFill>
                  <a:schemeClr val="bg1">
                    <a:lumMod val="65000"/>
                  </a:schemeClr>
                </a:solidFill>
              </a:rPr>
              <a:t>Proposed Solution</a:t>
            </a:r>
          </a:p>
          <a:p>
            <a:pPr marL="571500" indent="-457200">
              <a:buFont typeface="+mj-lt"/>
              <a:buAutoNum type="arabicPeriod"/>
            </a:pPr>
            <a:r>
              <a:rPr lang="en-US" sz="2000" dirty="0">
                <a:solidFill>
                  <a:schemeClr val="bg1">
                    <a:lumMod val="65000"/>
                  </a:schemeClr>
                </a:solidFill>
              </a:rPr>
              <a:t>Features</a:t>
            </a:r>
          </a:p>
          <a:p>
            <a:pPr marL="571500" indent="-457200">
              <a:buFont typeface="+mj-lt"/>
              <a:buAutoNum type="arabicPeriod"/>
            </a:pPr>
            <a:r>
              <a:rPr lang="en-US" sz="2000" dirty="0">
                <a:solidFill>
                  <a:schemeClr val="bg1">
                    <a:lumMod val="65000"/>
                  </a:schemeClr>
                </a:solidFill>
              </a:rPr>
              <a:t>Future Extension</a:t>
            </a:r>
          </a:p>
          <a:p>
            <a:pPr marL="571500" indent="-457200">
              <a:buFont typeface="+mj-lt"/>
              <a:buAutoNum type="arabicPeriod"/>
            </a:pPr>
            <a:r>
              <a:rPr lang="en-US" sz="2000" dirty="0">
                <a:solidFill>
                  <a:schemeClr val="bg1">
                    <a:lumMod val="65000"/>
                  </a:schemeClr>
                </a:solidFill>
              </a:rPr>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32</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29510941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B498E6D-D51E-4815-9EE8-D21D8E79A5AA}"/>
              </a:ext>
            </a:extLst>
          </p:cNvPr>
          <p:cNvSpPr>
            <a:spLocks noGrp="1"/>
          </p:cNvSpPr>
          <p:nvPr>
            <p:ph type="body" idx="1"/>
          </p:nvPr>
        </p:nvSpPr>
        <p:spPr>
          <a:xfrm>
            <a:off x="226208" y="1542832"/>
            <a:ext cx="8520600" cy="3302700"/>
          </a:xfrm>
        </p:spPr>
        <p:txBody>
          <a:bodyPr/>
          <a:lstStyle/>
          <a:p>
            <a:pPr lvl="0" indent="-381000">
              <a:buSzPts val="2400"/>
            </a:pPr>
            <a:r>
              <a:rPr lang="en-US" dirty="0"/>
              <a:t>Signature-based defenses </a:t>
            </a:r>
          </a:p>
          <a:p>
            <a:pPr lvl="0" indent="-381000">
              <a:buSzPts val="2400"/>
            </a:pPr>
            <a:r>
              <a:rPr lang="en-US" dirty="0"/>
              <a:t>Protection against driver vulnerabilities</a:t>
            </a:r>
          </a:p>
          <a:p>
            <a:pPr lvl="0" indent="-381000">
              <a:buSzPts val="2400"/>
            </a:pPr>
            <a:r>
              <a:rPr lang="en-US" dirty="0"/>
              <a:t>Payload matching</a:t>
            </a:r>
          </a:p>
          <a:p>
            <a:pPr lvl="0" indent="-381000">
              <a:buSzPts val="2400"/>
            </a:pPr>
            <a:r>
              <a:rPr lang="en-US" dirty="0"/>
              <a:t>Device blacklisting or limiting</a:t>
            </a:r>
          </a:p>
          <a:p>
            <a:endParaRPr lang="en-US" dirty="0"/>
          </a:p>
        </p:txBody>
      </p:sp>
      <p:sp>
        <p:nvSpPr>
          <p:cNvPr id="3" name="Slide Number Placeholder 2">
            <a:extLst>
              <a:ext uri="{FF2B5EF4-FFF2-40B4-BE49-F238E27FC236}">
                <a16:creationId xmlns:a16="http://schemas.microsoft.com/office/drawing/2014/main" id="{6467A018-72EB-4349-94CB-225C11C3F1AD}"/>
              </a:ext>
            </a:extLst>
          </p:cNvPr>
          <p:cNvSpPr>
            <a:spLocks noGrp="1"/>
          </p:cNvSpPr>
          <p:nvPr>
            <p:ph type="sldNum" idx="12"/>
          </p:nvPr>
        </p:nvSpPr>
        <p:spPr/>
        <p:txBody>
          <a:bodyPr/>
          <a:lstStyle/>
          <a:p>
            <a:fld id="{00000000-1234-1234-1234-123412341234}" type="slidenum">
              <a:rPr lang="en-US" smtClean="0"/>
              <a:pPr/>
              <a:t>33</a:t>
            </a:fld>
            <a:endParaRPr lang="en-US" dirty="0"/>
          </a:p>
        </p:txBody>
      </p:sp>
      <p:sp>
        <p:nvSpPr>
          <p:cNvPr id="4" name="Title 3">
            <a:extLst>
              <a:ext uri="{FF2B5EF4-FFF2-40B4-BE49-F238E27FC236}">
                <a16:creationId xmlns:a16="http://schemas.microsoft.com/office/drawing/2014/main" id="{7C382141-C897-4BD7-8675-D8948E281E1E}"/>
              </a:ext>
            </a:extLst>
          </p:cNvPr>
          <p:cNvSpPr>
            <a:spLocks noGrp="1"/>
          </p:cNvSpPr>
          <p:nvPr>
            <p:ph type="title"/>
          </p:nvPr>
        </p:nvSpPr>
        <p:spPr/>
        <p:txBody>
          <a:bodyPr/>
          <a:lstStyle/>
          <a:p>
            <a:r>
              <a:rPr lang="en-US" dirty="0"/>
              <a:t>5.	Scope of Project</a:t>
            </a:r>
          </a:p>
        </p:txBody>
      </p:sp>
      <p:sp>
        <p:nvSpPr>
          <p:cNvPr id="5" name="Footer Placeholder 4">
            <a:extLst>
              <a:ext uri="{FF2B5EF4-FFF2-40B4-BE49-F238E27FC236}">
                <a16:creationId xmlns:a16="http://schemas.microsoft.com/office/drawing/2014/main" id="{8BA0C0A3-34A5-4E4B-A250-A2E4A799E2C3}"/>
              </a:ext>
            </a:extLst>
          </p:cNvPr>
          <p:cNvSpPr>
            <a:spLocks noGrp="1"/>
          </p:cNvSpPr>
          <p:nvPr>
            <p:ph type="ftr" sz="quarter" idx="13"/>
          </p:nvPr>
        </p:nvSpPr>
        <p:spPr/>
        <p:txBody>
          <a:bodyPr/>
          <a:lstStyle/>
          <a:p>
            <a:r>
              <a:rPr lang="en-US" dirty="0"/>
              <a:t>Scope of Project</a:t>
            </a:r>
          </a:p>
        </p:txBody>
      </p:sp>
    </p:spTree>
    <p:extLst>
      <p:ext uri="{BB962C8B-B14F-4D97-AF65-F5344CB8AC3E}">
        <p14:creationId xmlns:p14="http://schemas.microsoft.com/office/powerpoint/2010/main" val="3783091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4D994E-BBB1-49A1-998D-1FE196052B4E}"/>
              </a:ext>
            </a:extLst>
          </p:cNvPr>
          <p:cNvSpPr>
            <a:spLocks noGrp="1"/>
          </p:cNvSpPr>
          <p:nvPr>
            <p:ph type="body" idx="1"/>
          </p:nvPr>
        </p:nvSpPr>
        <p:spPr>
          <a:xfrm>
            <a:off x="311700" y="1534286"/>
            <a:ext cx="8520600" cy="2789886"/>
          </a:xfrm>
        </p:spPr>
        <p:txBody>
          <a:bodyPr/>
          <a:lstStyle/>
          <a:p>
            <a:pPr lvl="0" indent="-381000">
              <a:buSzPts val="2400"/>
            </a:pPr>
            <a:r>
              <a:rPr lang="en-US" sz="2800" dirty="0"/>
              <a:t>Achieve platform independence.</a:t>
            </a:r>
          </a:p>
          <a:p>
            <a:pPr lvl="0" indent="-381000">
              <a:buSzPts val="2400"/>
            </a:pPr>
            <a:r>
              <a:rPr lang="en-US" sz="2800" dirty="0"/>
              <a:t>Implement a mechanism that allows users to safely retrieve non-malicious files from malicious drives.</a:t>
            </a:r>
          </a:p>
          <a:p>
            <a:pPr lvl="0" indent="-381000">
              <a:buSzPts val="2400"/>
            </a:pPr>
            <a:r>
              <a:rPr lang="en-US" sz="2800" dirty="0"/>
              <a:t>Isolating malicious drives and preventing them from harming the host device</a:t>
            </a:r>
          </a:p>
          <a:p>
            <a:endParaRPr lang="en-US" sz="2800" dirty="0"/>
          </a:p>
        </p:txBody>
      </p:sp>
      <p:sp>
        <p:nvSpPr>
          <p:cNvPr id="3" name="Slide Number Placeholder 2">
            <a:extLst>
              <a:ext uri="{FF2B5EF4-FFF2-40B4-BE49-F238E27FC236}">
                <a16:creationId xmlns:a16="http://schemas.microsoft.com/office/drawing/2014/main" id="{AEFEEDA1-EA74-4AAE-942D-B189AD25E763}"/>
              </a:ext>
            </a:extLst>
          </p:cNvPr>
          <p:cNvSpPr>
            <a:spLocks noGrp="1"/>
          </p:cNvSpPr>
          <p:nvPr>
            <p:ph type="sldNum" idx="12"/>
          </p:nvPr>
        </p:nvSpPr>
        <p:spPr/>
        <p:txBody>
          <a:bodyPr/>
          <a:lstStyle/>
          <a:p>
            <a:fld id="{00000000-1234-1234-1234-123412341234}" type="slidenum">
              <a:rPr lang="en-US" smtClean="0"/>
              <a:pPr/>
              <a:t>34</a:t>
            </a:fld>
            <a:endParaRPr lang="en-US" dirty="0"/>
          </a:p>
        </p:txBody>
      </p:sp>
      <p:sp>
        <p:nvSpPr>
          <p:cNvPr id="4" name="Title 3">
            <a:extLst>
              <a:ext uri="{FF2B5EF4-FFF2-40B4-BE49-F238E27FC236}">
                <a16:creationId xmlns:a16="http://schemas.microsoft.com/office/drawing/2014/main" id="{01E30E85-FD63-429D-B05A-25FCC4A06C73}"/>
              </a:ext>
            </a:extLst>
          </p:cNvPr>
          <p:cNvSpPr>
            <a:spLocks noGrp="1"/>
          </p:cNvSpPr>
          <p:nvPr>
            <p:ph type="title"/>
          </p:nvPr>
        </p:nvSpPr>
        <p:spPr/>
        <p:txBody>
          <a:bodyPr/>
          <a:lstStyle/>
          <a:p>
            <a:r>
              <a:rPr lang="en-US" dirty="0"/>
              <a:t>5.	Scope of Project</a:t>
            </a:r>
          </a:p>
        </p:txBody>
      </p:sp>
      <p:sp>
        <p:nvSpPr>
          <p:cNvPr id="5" name="Footer Placeholder 4">
            <a:extLst>
              <a:ext uri="{FF2B5EF4-FFF2-40B4-BE49-F238E27FC236}">
                <a16:creationId xmlns:a16="http://schemas.microsoft.com/office/drawing/2014/main" id="{C8257586-D34A-4948-880A-1DF0B2FEE03D}"/>
              </a:ext>
            </a:extLst>
          </p:cNvPr>
          <p:cNvSpPr>
            <a:spLocks noGrp="1"/>
          </p:cNvSpPr>
          <p:nvPr>
            <p:ph type="ftr" sz="quarter" idx="13"/>
          </p:nvPr>
        </p:nvSpPr>
        <p:spPr/>
        <p:txBody>
          <a:bodyPr/>
          <a:lstStyle/>
          <a:p>
            <a:r>
              <a:rPr lang="en-US" dirty="0"/>
              <a:t>Scope of Project</a:t>
            </a:r>
          </a:p>
        </p:txBody>
      </p:sp>
    </p:spTree>
    <p:extLst>
      <p:ext uri="{BB962C8B-B14F-4D97-AF65-F5344CB8AC3E}">
        <p14:creationId xmlns:p14="http://schemas.microsoft.com/office/powerpoint/2010/main" val="16184432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solidFill>
                  <a:schemeClr val="bg1">
                    <a:lumMod val="65000"/>
                  </a:schemeClr>
                </a:solidFill>
              </a:rPr>
              <a:t>Introduction</a:t>
            </a:r>
          </a:p>
          <a:p>
            <a:pPr marL="571500" indent="-457200">
              <a:buFont typeface="+mj-lt"/>
              <a:buAutoNum type="arabicPeriod"/>
            </a:pPr>
            <a:r>
              <a:rPr lang="en-US" sz="2000" dirty="0">
                <a:solidFill>
                  <a:schemeClr val="bg1">
                    <a:lumMod val="65000"/>
                  </a:schemeClr>
                </a:solidFill>
              </a:rPr>
              <a:t>Motivation and Attacks</a:t>
            </a:r>
          </a:p>
          <a:p>
            <a:pPr marL="571500" indent="-457200">
              <a:buFont typeface="+mj-lt"/>
              <a:buAutoNum type="arabicPeriod"/>
            </a:pPr>
            <a:r>
              <a:rPr lang="en-US" sz="2000" dirty="0">
                <a:solidFill>
                  <a:schemeClr val="bg1">
                    <a:lumMod val="65000"/>
                  </a:schemeClr>
                </a:solidFill>
              </a:rPr>
              <a:t>Summary of Related Work</a:t>
            </a:r>
          </a:p>
          <a:p>
            <a:pPr marL="571500" indent="-457200">
              <a:buFont typeface="+mj-lt"/>
              <a:buAutoNum type="arabicPeriod"/>
            </a:pPr>
            <a:r>
              <a:rPr lang="en-US" sz="2000" dirty="0">
                <a:solidFill>
                  <a:schemeClr val="bg1">
                    <a:lumMod val="65000"/>
                  </a:schemeClr>
                </a:solidFill>
              </a:rPr>
              <a:t>Need to Extend Related Work</a:t>
            </a:r>
          </a:p>
          <a:p>
            <a:pPr marL="571500" indent="-457200">
              <a:buFont typeface="+mj-lt"/>
              <a:buAutoNum type="arabicPeriod"/>
            </a:pPr>
            <a:r>
              <a:rPr lang="en-US" sz="2000" dirty="0">
                <a:solidFill>
                  <a:schemeClr val="bg1">
                    <a:lumMod val="65000"/>
                  </a:schemeClr>
                </a:solidFill>
              </a:rPr>
              <a:t>Scope of Project</a:t>
            </a:r>
          </a:p>
          <a:p>
            <a:pPr marL="571500" indent="-457200">
              <a:buFont typeface="+mj-lt"/>
              <a:buAutoNum type="arabicPeriod"/>
            </a:pPr>
            <a:r>
              <a:rPr lang="en-US" sz="2000" dirty="0"/>
              <a:t>Proposed Solution</a:t>
            </a:r>
          </a:p>
          <a:p>
            <a:pPr marL="571500" indent="-457200">
              <a:buFont typeface="+mj-lt"/>
              <a:buAutoNum type="arabicPeriod"/>
            </a:pPr>
            <a:r>
              <a:rPr lang="en-US" sz="2000" dirty="0">
                <a:solidFill>
                  <a:schemeClr val="bg1">
                    <a:lumMod val="65000"/>
                  </a:schemeClr>
                </a:solidFill>
              </a:rPr>
              <a:t>Features</a:t>
            </a:r>
          </a:p>
          <a:p>
            <a:pPr marL="571500" indent="-457200">
              <a:buFont typeface="+mj-lt"/>
              <a:buAutoNum type="arabicPeriod"/>
            </a:pPr>
            <a:r>
              <a:rPr lang="en-US" sz="2000" dirty="0">
                <a:solidFill>
                  <a:schemeClr val="bg1">
                    <a:lumMod val="65000"/>
                  </a:schemeClr>
                </a:solidFill>
              </a:rPr>
              <a:t>Future Extension</a:t>
            </a:r>
          </a:p>
          <a:p>
            <a:pPr marL="571500" indent="-457200">
              <a:buFont typeface="+mj-lt"/>
              <a:buAutoNum type="arabicPeriod"/>
            </a:pPr>
            <a:r>
              <a:rPr lang="en-US" sz="2000" dirty="0">
                <a:solidFill>
                  <a:schemeClr val="bg1">
                    <a:lumMod val="65000"/>
                  </a:schemeClr>
                </a:solidFill>
              </a:rPr>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35</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15484024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6C3B26-157E-4BAF-849B-2F2670331962}"/>
              </a:ext>
            </a:extLst>
          </p:cNvPr>
          <p:cNvSpPr>
            <a:spLocks noGrp="1"/>
          </p:cNvSpPr>
          <p:nvPr>
            <p:ph type="body" idx="1"/>
          </p:nvPr>
        </p:nvSpPr>
        <p:spPr/>
        <p:txBody>
          <a:bodyPr/>
          <a:lstStyle/>
          <a:p>
            <a:r>
              <a:rPr lang="en-US" dirty="0"/>
              <a:t>Using middleware between untrusted USB device and host</a:t>
            </a:r>
          </a:p>
          <a:p>
            <a:pPr lvl="2"/>
            <a:r>
              <a:rPr lang="en-US" sz="1600" dirty="0"/>
              <a:t>adding layer of </a:t>
            </a:r>
            <a:r>
              <a:rPr lang="en-US" sz="1600" b="1" dirty="0"/>
              <a:t>isolation </a:t>
            </a:r>
            <a:r>
              <a:rPr lang="en-US" sz="1600" dirty="0"/>
              <a:t>by emulating USB device on Raspberry PI.</a:t>
            </a:r>
          </a:p>
          <a:p>
            <a:endParaRPr lang="en-US" dirty="0"/>
          </a:p>
        </p:txBody>
      </p:sp>
      <p:sp>
        <p:nvSpPr>
          <p:cNvPr id="3" name="Slide Number Placeholder 2">
            <a:extLst>
              <a:ext uri="{FF2B5EF4-FFF2-40B4-BE49-F238E27FC236}">
                <a16:creationId xmlns:a16="http://schemas.microsoft.com/office/drawing/2014/main" id="{B40035C6-01A9-437B-AEDC-CF653D1DAD9D}"/>
              </a:ext>
            </a:extLst>
          </p:cNvPr>
          <p:cNvSpPr>
            <a:spLocks noGrp="1"/>
          </p:cNvSpPr>
          <p:nvPr>
            <p:ph type="sldNum" idx="12"/>
          </p:nvPr>
        </p:nvSpPr>
        <p:spPr/>
        <p:txBody>
          <a:bodyPr/>
          <a:lstStyle/>
          <a:p>
            <a:fld id="{00000000-1234-1234-1234-123412341234}" type="slidenum">
              <a:rPr lang="en-US" smtClean="0"/>
              <a:pPr/>
              <a:t>36</a:t>
            </a:fld>
            <a:endParaRPr lang="en-US" dirty="0"/>
          </a:p>
        </p:txBody>
      </p:sp>
      <p:sp>
        <p:nvSpPr>
          <p:cNvPr id="4" name="Title 3">
            <a:extLst>
              <a:ext uri="{FF2B5EF4-FFF2-40B4-BE49-F238E27FC236}">
                <a16:creationId xmlns:a16="http://schemas.microsoft.com/office/drawing/2014/main" id="{4EAD8E07-FB25-4E48-A2DF-9B1CB0C1F3AF}"/>
              </a:ext>
            </a:extLst>
          </p:cNvPr>
          <p:cNvSpPr>
            <a:spLocks noGrp="1"/>
          </p:cNvSpPr>
          <p:nvPr>
            <p:ph type="title"/>
          </p:nvPr>
        </p:nvSpPr>
        <p:spPr/>
        <p:txBody>
          <a:bodyPr/>
          <a:lstStyle/>
          <a:p>
            <a:r>
              <a:rPr lang="en-US" dirty="0"/>
              <a:t>6.	Proposed Solution</a:t>
            </a:r>
          </a:p>
        </p:txBody>
      </p:sp>
      <p:sp>
        <p:nvSpPr>
          <p:cNvPr id="5" name="Footer Placeholder 4">
            <a:extLst>
              <a:ext uri="{FF2B5EF4-FFF2-40B4-BE49-F238E27FC236}">
                <a16:creationId xmlns:a16="http://schemas.microsoft.com/office/drawing/2014/main" id="{E427DB7E-4176-4DB7-B711-E86F390C3B98}"/>
              </a:ext>
            </a:extLst>
          </p:cNvPr>
          <p:cNvSpPr>
            <a:spLocks noGrp="1"/>
          </p:cNvSpPr>
          <p:nvPr>
            <p:ph type="ftr" sz="quarter" idx="13"/>
          </p:nvPr>
        </p:nvSpPr>
        <p:spPr/>
        <p:txBody>
          <a:bodyPr/>
          <a:lstStyle/>
          <a:p>
            <a:r>
              <a:rPr lang="en-US" dirty="0"/>
              <a:t>Proposed Solution</a:t>
            </a:r>
          </a:p>
        </p:txBody>
      </p:sp>
      <p:pic>
        <p:nvPicPr>
          <p:cNvPr id="6" name="Google Shape;296;p44">
            <a:extLst>
              <a:ext uri="{FF2B5EF4-FFF2-40B4-BE49-F238E27FC236}">
                <a16:creationId xmlns:a16="http://schemas.microsoft.com/office/drawing/2014/main" id="{4657CCCA-B068-45C5-9F68-51FB895A16A9}"/>
              </a:ext>
            </a:extLst>
          </p:cNvPr>
          <p:cNvPicPr preferRelativeResize="0">
            <a:picLocks noChangeAspect="1"/>
          </p:cNvPicPr>
          <p:nvPr/>
        </p:nvPicPr>
        <p:blipFill rotWithShape="1">
          <a:blip r:embed="rId2">
            <a:alphaModFix/>
          </a:blip>
          <a:srcRect t="5932" b="6311"/>
          <a:stretch/>
        </p:blipFill>
        <p:spPr>
          <a:xfrm>
            <a:off x="1682575" y="3086658"/>
            <a:ext cx="5270675" cy="1597226"/>
          </a:xfrm>
          <a:prstGeom prst="rect">
            <a:avLst/>
          </a:prstGeom>
          <a:noFill/>
          <a:ln>
            <a:noFill/>
          </a:ln>
        </p:spPr>
      </p:pic>
    </p:spTree>
    <p:extLst>
      <p:ext uri="{BB962C8B-B14F-4D97-AF65-F5344CB8AC3E}">
        <p14:creationId xmlns:p14="http://schemas.microsoft.com/office/powerpoint/2010/main" val="41163347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solidFill>
                  <a:schemeClr val="bg1">
                    <a:lumMod val="65000"/>
                  </a:schemeClr>
                </a:solidFill>
              </a:rPr>
              <a:t>Introduction</a:t>
            </a:r>
          </a:p>
          <a:p>
            <a:pPr marL="571500" indent="-457200">
              <a:buFont typeface="+mj-lt"/>
              <a:buAutoNum type="arabicPeriod"/>
            </a:pPr>
            <a:r>
              <a:rPr lang="en-US" sz="2000" dirty="0">
                <a:solidFill>
                  <a:schemeClr val="bg1">
                    <a:lumMod val="65000"/>
                  </a:schemeClr>
                </a:solidFill>
              </a:rPr>
              <a:t>Motivation and Attacks</a:t>
            </a:r>
          </a:p>
          <a:p>
            <a:pPr marL="571500" indent="-457200">
              <a:buFont typeface="+mj-lt"/>
              <a:buAutoNum type="arabicPeriod"/>
            </a:pPr>
            <a:r>
              <a:rPr lang="en-US" sz="2000" dirty="0">
                <a:solidFill>
                  <a:schemeClr val="bg1">
                    <a:lumMod val="65000"/>
                  </a:schemeClr>
                </a:solidFill>
              </a:rPr>
              <a:t>Summary of Related Work</a:t>
            </a:r>
          </a:p>
          <a:p>
            <a:pPr marL="571500" indent="-457200">
              <a:buFont typeface="+mj-lt"/>
              <a:buAutoNum type="arabicPeriod"/>
            </a:pPr>
            <a:r>
              <a:rPr lang="en-US" sz="2000" dirty="0">
                <a:solidFill>
                  <a:schemeClr val="bg1">
                    <a:lumMod val="65000"/>
                  </a:schemeClr>
                </a:solidFill>
              </a:rPr>
              <a:t>Need to Extend Related Work</a:t>
            </a:r>
          </a:p>
          <a:p>
            <a:pPr marL="571500" indent="-457200">
              <a:buFont typeface="+mj-lt"/>
              <a:buAutoNum type="arabicPeriod"/>
            </a:pPr>
            <a:r>
              <a:rPr lang="en-US" sz="2000" dirty="0">
                <a:solidFill>
                  <a:schemeClr val="bg1">
                    <a:lumMod val="65000"/>
                  </a:schemeClr>
                </a:solidFill>
              </a:rPr>
              <a:t>Scope of Project</a:t>
            </a:r>
          </a:p>
          <a:p>
            <a:pPr marL="571500" indent="-457200">
              <a:buFont typeface="+mj-lt"/>
              <a:buAutoNum type="arabicPeriod"/>
            </a:pPr>
            <a:r>
              <a:rPr lang="en-US" sz="2000" dirty="0">
                <a:solidFill>
                  <a:schemeClr val="bg1">
                    <a:lumMod val="65000"/>
                  </a:schemeClr>
                </a:solidFill>
              </a:rPr>
              <a:t>Proposed Solution</a:t>
            </a:r>
          </a:p>
          <a:p>
            <a:pPr marL="571500" indent="-457200">
              <a:buFont typeface="+mj-lt"/>
              <a:buAutoNum type="arabicPeriod"/>
            </a:pPr>
            <a:r>
              <a:rPr lang="en-US" sz="2000" dirty="0"/>
              <a:t>Features</a:t>
            </a:r>
          </a:p>
          <a:p>
            <a:pPr marL="571500" indent="-457200">
              <a:buFont typeface="+mj-lt"/>
              <a:buAutoNum type="arabicPeriod"/>
            </a:pPr>
            <a:r>
              <a:rPr lang="en-US" sz="2000" dirty="0">
                <a:solidFill>
                  <a:schemeClr val="bg1">
                    <a:lumMod val="65000"/>
                  </a:schemeClr>
                </a:solidFill>
              </a:rPr>
              <a:t>Future Extension</a:t>
            </a:r>
          </a:p>
          <a:p>
            <a:pPr marL="571500" indent="-457200">
              <a:buFont typeface="+mj-lt"/>
              <a:buAutoNum type="arabicPeriod"/>
            </a:pPr>
            <a:r>
              <a:rPr lang="en-US" sz="2000" dirty="0">
                <a:solidFill>
                  <a:schemeClr val="bg1">
                    <a:lumMod val="65000"/>
                  </a:schemeClr>
                </a:solidFill>
              </a:rPr>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37</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18007791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6DB53E3-5B50-481E-9A5B-B4AE420FCDAC}"/>
              </a:ext>
            </a:extLst>
          </p:cNvPr>
          <p:cNvSpPr>
            <a:spLocks noGrp="1"/>
          </p:cNvSpPr>
          <p:nvPr>
            <p:ph type="body" idx="1"/>
          </p:nvPr>
        </p:nvSpPr>
        <p:spPr/>
        <p:txBody>
          <a:bodyPr/>
          <a:lstStyle/>
          <a:p>
            <a:pPr lvl="0"/>
            <a:r>
              <a:rPr lang="en-US" dirty="0"/>
              <a:t>USB Information Profiling</a:t>
            </a:r>
          </a:p>
          <a:p>
            <a:pPr lvl="2">
              <a:spcBef>
                <a:spcPts val="0"/>
              </a:spcBef>
            </a:pPr>
            <a:r>
              <a:rPr lang="en-US" sz="1600" dirty="0"/>
              <a:t>All the information of the USB (Brand, HID … etc.) will be collected and analyzed for suspected attacks</a:t>
            </a:r>
          </a:p>
          <a:p>
            <a:pPr lvl="0"/>
            <a:r>
              <a:rPr lang="en-US" dirty="0"/>
              <a:t>Device Blacklisting</a:t>
            </a:r>
          </a:p>
          <a:p>
            <a:pPr lvl="2">
              <a:spcBef>
                <a:spcPts val="0"/>
              </a:spcBef>
            </a:pPr>
            <a:r>
              <a:rPr lang="en-US" sz="1600" dirty="0"/>
              <a:t>Harmful devices identifiers will be saved into the gadget and it will be automatically denied in future.</a:t>
            </a:r>
          </a:p>
          <a:p>
            <a:endParaRPr lang="en-US" dirty="0"/>
          </a:p>
        </p:txBody>
      </p:sp>
      <p:sp>
        <p:nvSpPr>
          <p:cNvPr id="3" name="Slide Number Placeholder 2">
            <a:extLst>
              <a:ext uri="{FF2B5EF4-FFF2-40B4-BE49-F238E27FC236}">
                <a16:creationId xmlns:a16="http://schemas.microsoft.com/office/drawing/2014/main" id="{5BE8F680-4264-41DA-BB92-9FF0601CF701}"/>
              </a:ext>
            </a:extLst>
          </p:cNvPr>
          <p:cNvSpPr>
            <a:spLocks noGrp="1"/>
          </p:cNvSpPr>
          <p:nvPr>
            <p:ph type="sldNum" idx="12"/>
          </p:nvPr>
        </p:nvSpPr>
        <p:spPr/>
        <p:txBody>
          <a:bodyPr/>
          <a:lstStyle/>
          <a:p>
            <a:fld id="{00000000-1234-1234-1234-123412341234}" type="slidenum">
              <a:rPr lang="en-US" smtClean="0"/>
              <a:pPr/>
              <a:t>38</a:t>
            </a:fld>
            <a:endParaRPr lang="en-US" dirty="0"/>
          </a:p>
        </p:txBody>
      </p:sp>
      <p:sp>
        <p:nvSpPr>
          <p:cNvPr id="4" name="Title 3">
            <a:extLst>
              <a:ext uri="{FF2B5EF4-FFF2-40B4-BE49-F238E27FC236}">
                <a16:creationId xmlns:a16="http://schemas.microsoft.com/office/drawing/2014/main" id="{26A163B9-CC20-462C-907C-5C979EDD8F46}"/>
              </a:ext>
            </a:extLst>
          </p:cNvPr>
          <p:cNvSpPr>
            <a:spLocks noGrp="1"/>
          </p:cNvSpPr>
          <p:nvPr>
            <p:ph type="title"/>
          </p:nvPr>
        </p:nvSpPr>
        <p:spPr/>
        <p:txBody>
          <a:bodyPr/>
          <a:lstStyle/>
          <a:p>
            <a:r>
              <a:rPr lang="en-US" dirty="0"/>
              <a:t>7.	Features</a:t>
            </a:r>
          </a:p>
        </p:txBody>
      </p:sp>
      <p:sp>
        <p:nvSpPr>
          <p:cNvPr id="5" name="Footer Placeholder 4">
            <a:extLst>
              <a:ext uri="{FF2B5EF4-FFF2-40B4-BE49-F238E27FC236}">
                <a16:creationId xmlns:a16="http://schemas.microsoft.com/office/drawing/2014/main" id="{EE0B1392-2FD6-45C5-86C3-42973FCEEF5D}"/>
              </a:ext>
            </a:extLst>
          </p:cNvPr>
          <p:cNvSpPr>
            <a:spLocks noGrp="1"/>
          </p:cNvSpPr>
          <p:nvPr>
            <p:ph type="ftr" sz="quarter" idx="13"/>
          </p:nvPr>
        </p:nvSpPr>
        <p:spPr/>
        <p:txBody>
          <a:bodyPr/>
          <a:lstStyle/>
          <a:p>
            <a:r>
              <a:rPr lang="en-US" dirty="0"/>
              <a:t>Features</a:t>
            </a:r>
          </a:p>
        </p:txBody>
      </p:sp>
    </p:spTree>
    <p:extLst>
      <p:ext uri="{BB962C8B-B14F-4D97-AF65-F5344CB8AC3E}">
        <p14:creationId xmlns:p14="http://schemas.microsoft.com/office/powerpoint/2010/main" val="34322585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E834EB-FF7B-408C-833D-6766967998B7}"/>
              </a:ext>
            </a:extLst>
          </p:cNvPr>
          <p:cNvSpPr>
            <a:spLocks noGrp="1"/>
          </p:cNvSpPr>
          <p:nvPr>
            <p:ph type="body" idx="1"/>
          </p:nvPr>
        </p:nvSpPr>
        <p:spPr/>
        <p:txBody>
          <a:bodyPr/>
          <a:lstStyle/>
          <a:p>
            <a:pPr lvl="0"/>
            <a:r>
              <a:rPr lang="en-US" dirty="0"/>
              <a:t>Payload Matching</a:t>
            </a:r>
          </a:p>
          <a:p>
            <a:pPr lvl="2">
              <a:spcBef>
                <a:spcPts val="0"/>
              </a:spcBef>
            </a:pPr>
            <a:r>
              <a:rPr lang="en-US" sz="1600" dirty="0"/>
              <a:t>Matching all types of evil code and detect them.</a:t>
            </a:r>
          </a:p>
          <a:p>
            <a:pPr lvl="0"/>
            <a:r>
              <a:rPr lang="en-US" dirty="0"/>
              <a:t>USB Policy</a:t>
            </a:r>
          </a:p>
          <a:p>
            <a:pPr lvl="2">
              <a:spcBef>
                <a:spcPts val="0"/>
              </a:spcBef>
            </a:pPr>
            <a:r>
              <a:rPr lang="en-US" sz="1600" dirty="0"/>
              <a:t>Extra USB policies will be enforced to ensure maximum protection for the host.</a:t>
            </a:r>
          </a:p>
          <a:p>
            <a:pPr lvl="0"/>
            <a:r>
              <a:rPr lang="en-US" dirty="0"/>
              <a:t>Cloud Signature-Based Defenses</a:t>
            </a:r>
          </a:p>
          <a:p>
            <a:pPr lvl="2">
              <a:spcBef>
                <a:spcPts val="0"/>
              </a:spcBef>
            </a:pPr>
            <a:r>
              <a:rPr lang="en-US" sz="1600" dirty="0"/>
              <a:t>A series of defensive mechanisms are layered in order to protect data and information.</a:t>
            </a:r>
          </a:p>
        </p:txBody>
      </p:sp>
      <p:sp>
        <p:nvSpPr>
          <p:cNvPr id="3" name="Slide Number Placeholder 2">
            <a:extLst>
              <a:ext uri="{FF2B5EF4-FFF2-40B4-BE49-F238E27FC236}">
                <a16:creationId xmlns:a16="http://schemas.microsoft.com/office/drawing/2014/main" id="{5FCB0FAC-F381-430A-9D4B-E74683D75A26}"/>
              </a:ext>
            </a:extLst>
          </p:cNvPr>
          <p:cNvSpPr>
            <a:spLocks noGrp="1"/>
          </p:cNvSpPr>
          <p:nvPr>
            <p:ph type="sldNum" idx="12"/>
          </p:nvPr>
        </p:nvSpPr>
        <p:spPr/>
        <p:txBody>
          <a:bodyPr/>
          <a:lstStyle/>
          <a:p>
            <a:fld id="{00000000-1234-1234-1234-123412341234}" type="slidenum">
              <a:rPr lang="en-US" smtClean="0"/>
              <a:pPr/>
              <a:t>39</a:t>
            </a:fld>
            <a:endParaRPr lang="en-US" dirty="0"/>
          </a:p>
        </p:txBody>
      </p:sp>
      <p:sp>
        <p:nvSpPr>
          <p:cNvPr id="4" name="Title 3">
            <a:extLst>
              <a:ext uri="{FF2B5EF4-FFF2-40B4-BE49-F238E27FC236}">
                <a16:creationId xmlns:a16="http://schemas.microsoft.com/office/drawing/2014/main" id="{6BED54EC-A4F0-422E-9FC1-80DAA26B4807}"/>
              </a:ext>
            </a:extLst>
          </p:cNvPr>
          <p:cNvSpPr>
            <a:spLocks noGrp="1"/>
          </p:cNvSpPr>
          <p:nvPr>
            <p:ph type="title"/>
          </p:nvPr>
        </p:nvSpPr>
        <p:spPr/>
        <p:txBody>
          <a:bodyPr/>
          <a:lstStyle/>
          <a:p>
            <a:r>
              <a:rPr lang="en-US" dirty="0"/>
              <a:t>7.	Features (Cont’d)</a:t>
            </a:r>
          </a:p>
        </p:txBody>
      </p:sp>
      <p:sp>
        <p:nvSpPr>
          <p:cNvPr id="5" name="Footer Placeholder 4">
            <a:extLst>
              <a:ext uri="{FF2B5EF4-FFF2-40B4-BE49-F238E27FC236}">
                <a16:creationId xmlns:a16="http://schemas.microsoft.com/office/drawing/2014/main" id="{66D87E14-2C0A-4E32-BF85-94EF982B3013}"/>
              </a:ext>
            </a:extLst>
          </p:cNvPr>
          <p:cNvSpPr>
            <a:spLocks noGrp="1"/>
          </p:cNvSpPr>
          <p:nvPr>
            <p:ph type="ftr" sz="quarter" idx="13"/>
          </p:nvPr>
        </p:nvSpPr>
        <p:spPr/>
        <p:txBody>
          <a:bodyPr/>
          <a:lstStyle/>
          <a:p>
            <a:r>
              <a:rPr lang="en-US" dirty="0"/>
              <a:t>Features</a:t>
            </a:r>
          </a:p>
        </p:txBody>
      </p:sp>
    </p:spTree>
    <p:extLst>
      <p:ext uri="{BB962C8B-B14F-4D97-AF65-F5344CB8AC3E}">
        <p14:creationId xmlns:p14="http://schemas.microsoft.com/office/powerpoint/2010/main" val="3701197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t>Introduction</a:t>
            </a:r>
          </a:p>
          <a:p>
            <a:pPr marL="571500" indent="-457200">
              <a:buFont typeface="+mj-lt"/>
              <a:buAutoNum type="arabicPeriod"/>
            </a:pPr>
            <a:r>
              <a:rPr lang="en-US" sz="2000" dirty="0"/>
              <a:t>Motivation and Attacks</a:t>
            </a:r>
          </a:p>
          <a:p>
            <a:pPr marL="571500" indent="-457200">
              <a:buFont typeface="+mj-lt"/>
              <a:buAutoNum type="arabicPeriod"/>
            </a:pPr>
            <a:r>
              <a:rPr lang="en-US" sz="2000" dirty="0"/>
              <a:t>Summary of Related Work</a:t>
            </a:r>
          </a:p>
          <a:p>
            <a:pPr marL="571500" indent="-457200">
              <a:buFont typeface="+mj-lt"/>
              <a:buAutoNum type="arabicPeriod"/>
            </a:pPr>
            <a:r>
              <a:rPr lang="en-US" sz="2000" dirty="0"/>
              <a:t>Need to Extend Related Work</a:t>
            </a:r>
          </a:p>
          <a:p>
            <a:pPr marL="571500" indent="-457200">
              <a:buFont typeface="+mj-lt"/>
              <a:buAutoNum type="arabicPeriod"/>
            </a:pPr>
            <a:r>
              <a:rPr lang="en-US" sz="2000" dirty="0"/>
              <a:t>Scope of Project</a:t>
            </a:r>
          </a:p>
          <a:p>
            <a:pPr marL="571500" indent="-457200">
              <a:buFont typeface="+mj-lt"/>
              <a:buAutoNum type="arabicPeriod"/>
            </a:pPr>
            <a:r>
              <a:rPr lang="en-US" sz="2000" dirty="0"/>
              <a:t>Proposed Solution</a:t>
            </a:r>
          </a:p>
          <a:p>
            <a:pPr marL="571500" indent="-457200">
              <a:buFont typeface="+mj-lt"/>
              <a:buAutoNum type="arabicPeriod"/>
            </a:pPr>
            <a:r>
              <a:rPr lang="en-US" sz="2000" dirty="0"/>
              <a:t>Features</a:t>
            </a:r>
          </a:p>
          <a:p>
            <a:pPr marL="571500" indent="-457200">
              <a:buFont typeface="+mj-lt"/>
              <a:buAutoNum type="arabicPeriod"/>
            </a:pPr>
            <a:r>
              <a:rPr lang="en-US" sz="2000" dirty="0"/>
              <a:t>Future Extension</a:t>
            </a:r>
          </a:p>
          <a:p>
            <a:pPr marL="571500" indent="-457200">
              <a:buFont typeface="+mj-lt"/>
              <a:buAutoNum type="arabicPeriod"/>
            </a:pPr>
            <a:r>
              <a:rPr lang="en-US" sz="2000" dirty="0"/>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39224233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BC60AF-A03E-400F-82B1-085A8F87ADB8}"/>
              </a:ext>
            </a:extLst>
          </p:cNvPr>
          <p:cNvSpPr>
            <a:spLocks noGrp="1"/>
          </p:cNvSpPr>
          <p:nvPr>
            <p:ph type="body" idx="1"/>
          </p:nvPr>
        </p:nvSpPr>
        <p:spPr>
          <a:xfrm>
            <a:off x="226208" y="1161550"/>
            <a:ext cx="8520600" cy="3637193"/>
          </a:xfrm>
        </p:spPr>
        <p:txBody>
          <a:bodyPr/>
          <a:lstStyle/>
          <a:p>
            <a:pPr lvl="0"/>
            <a:r>
              <a:rPr lang="en-US" dirty="0"/>
              <a:t>Files Isolation</a:t>
            </a:r>
          </a:p>
          <a:p>
            <a:pPr lvl="2">
              <a:spcBef>
                <a:spcPts val="0"/>
              </a:spcBef>
            </a:pPr>
            <a:r>
              <a:rPr lang="en-US" sz="1600" dirty="0"/>
              <a:t>Retrieving files from a knowingly malicious storage device</a:t>
            </a:r>
          </a:p>
          <a:p>
            <a:pPr lvl="0"/>
            <a:r>
              <a:rPr lang="en-US" dirty="0"/>
              <a:t>Driver Vulnerabilities Defense</a:t>
            </a:r>
          </a:p>
          <a:p>
            <a:pPr lvl="2">
              <a:spcBef>
                <a:spcPts val="0"/>
              </a:spcBef>
            </a:pPr>
            <a:r>
              <a:rPr lang="en-US" sz="1600" dirty="0"/>
              <a:t>Realtime defense against vulnerabilities.</a:t>
            </a:r>
          </a:p>
          <a:p>
            <a:pPr lvl="0"/>
            <a:r>
              <a:rPr lang="en-US" dirty="0"/>
              <a:t>Platform Independent</a:t>
            </a:r>
          </a:p>
          <a:p>
            <a:pPr lvl="2">
              <a:spcBef>
                <a:spcPts val="0"/>
              </a:spcBef>
            </a:pPr>
            <a:r>
              <a:rPr lang="en-US" sz="1600" dirty="0"/>
              <a:t>Ability to work on all types of operating systems.</a:t>
            </a:r>
          </a:p>
          <a:p>
            <a:pPr lvl="0"/>
            <a:r>
              <a:rPr lang="en-US" dirty="0"/>
              <a:t>Price</a:t>
            </a:r>
          </a:p>
          <a:p>
            <a:pPr lvl="2">
              <a:spcBef>
                <a:spcPts val="0"/>
              </a:spcBef>
            </a:pPr>
            <a:r>
              <a:rPr lang="en-US" sz="1600" dirty="0"/>
              <a:t>Available in  cheaper price than existing solutions.</a:t>
            </a:r>
          </a:p>
          <a:p>
            <a:endParaRPr lang="en-US" dirty="0"/>
          </a:p>
        </p:txBody>
      </p:sp>
      <p:sp>
        <p:nvSpPr>
          <p:cNvPr id="3" name="Slide Number Placeholder 2">
            <a:extLst>
              <a:ext uri="{FF2B5EF4-FFF2-40B4-BE49-F238E27FC236}">
                <a16:creationId xmlns:a16="http://schemas.microsoft.com/office/drawing/2014/main" id="{AF396258-EB69-4FA1-A868-90FEC3389CC2}"/>
              </a:ext>
            </a:extLst>
          </p:cNvPr>
          <p:cNvSpPr>
            <a:spLocks noGrp="1"/>
          </p:cNvSpPr>
          <p:nvPr>
            <p:ph type="sldNum" idx="12"/>
          </p:nvPr>
        </p:nvSpPr>
        <p:spPr/>
        <p:txBody>
          <a:bodyPr/>
          <a:lstStyle/>
          <a:p>
            <a:fld id="{00000000-1234-1234-1234-123412341234}" type="slidenum">
              <a:rPr lang="en-US" smtClean="0"/>
              <a:pPr/>
              <a:t>40</a:t>
            </a:fld>
            <a:endParaRPr lang="en-US" dirty="0"/>
          </a:p>
        </p:txBody>
      </p:sp>
      <p:sp>
        <p:nvSpPr>
          <p:cNvPr id="4" name="Title 3">
            <a:extLst>
              <a:ext uri="{FF2B5EF4-FFF2-40B4-BE49-F238E27FC236}">
                <a16:creationId xmlns:a16="http://schemas.microsoft.com/office/drawing/2014/main" id="{443A1FD9-E159-4BB7-946E-B2716602EAF9}"/>
              </a:ext>
            </a:extLst>
          </p:cNvPr>
          <p:cNvSpPr>
            <a:spLocks noGrp="1"/>
          </p:cNvSpPr>
          <p:nvPr>
            <p:ph type="title"/>
          </p:nvPr>
        </p:nvSpPr>
        <p:spPr/>
        <p:txBody>
          <a:bodyPr/>
          <a:lstStyle/>
          <a:p>
            <a:r>
              <a:rPr lang="en-US" dirty="0"/>
              <a:t>7.	Features (Cont’d)</a:t>
            </a:r>
          </a:p>
        </p:txBody>
      </p:sp>
      <p:sp>
        <p:nvSpPr>
          <p:cNvPr id="5" name="Footer Placeholder 4">
            <a:extLst>
              <a:ext uri="{FF2B5EF4-FFF2-40B4-BE49-F238E27FC236}">
                <a16:creationId xmlns:a16="http://schemas.microsoft.com/office/drawing/2014/main" id="{D0C843B3-43CD-42FC-A12E-AA18C900F845}"/>
              </a:ext>
            </a:extLst>
          </p:cNvPr>
          <p:cNvSpPr>
            <a:spLocks noGrp="1"/>
          </p:cNvSpPr>
          <p:nvPr>
            <p:ph type="ftr" sz="quarter" idx="13"/>
          </p:nvPr>
        </p:nvSpPr>
        <p:spPr/>
        <p:txBody>
          <a:bodyPr/>
          <a:lstStyle/>
          <a:p>
            <a:r>
              <a:rPr lang="en-US" dirty="0"/>
              <a:t>Features</a:t>
            </a:r>
          </a:p>
        </p:txBody>
      </p:sp>
    </p:spTree>
    <p:extLst>
      <p:ext uri="{BB962C8B-B14F-4D97-AF65-F5344CB8AC3E}">
        <p14:creationId xmlns:p14="http://schemas.microsoft.com/office/powerpoint/2010/main" val="34603930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02E42E8-61C5-43F9-BB51-E43AB8D7D36A}"/>
              </a:ext>
            </a:extLst>
          </p:cNvPr>
          <p:cNvSpPr>
            <a:spLocks noGrp="1"/>
          </p:cNvSpPr>
          <p:nvPr>
            <p:ph type="title"/>
          </p:nvPr>
        </p:nvSpPr>
        <p:spPr/>
        <p:txBody>
          <a:bodyPr/>
          <a:lstStyle/>
          <a:p>
            <a:endParaRPr lang="en-US" dirty="0"/>
          </a:p>
        </p:txBody>
      </p:sp>
      <p:graphicFrame>
        <p:nvGraphicFramePr>
          <p:cNvPr id="8" name="Content Placeholder 7">
            <a:extLst>
              <a:ext uri="{FF2B5EF4-FFF2-40B4-BE49-F238E27FC236}">
                <a16:creationId xmlns:a16="http://schemas.microsoft.com/office/drawing/2014/main" id="{B7EF0EA9-F0C3-438F-9129-08CEF55CAE0A}"/>
              </a:ext>
            </a:extLst>
          </p:cNvPr>
          <p:cNvGraphicFramePr>
            <a:graphicFrameLocks noGrp="1"/>
          </p:cNvGraphicFramePr>
          <p:nvPr>
            <p:ph idx="1"/>
            <p:extLst>
              <p:ext uri="{D42A27DB-BD31-4B8C-83A1-F6EECF244321}">
                <p14:modId xmlns:p14="http://schemas.microsoft.com/office/powerpoint/2010/main" val="2582464447"/>
              </p:ext>
            </p:extLst>
          </p:nvPr>
        </p:nvGraphicFramePr>
        <p:xfrm>
          <a:off x="160179" y="214953"/>
          <a:ext cx="8805672" cy="4526280"/>
        </p:xfrm>
        <a:graphic>
          <a:graphicData uri="http://schemas.openxmlformats.org/drawingml/2006/table">
            <a:tbl>
              <a:tblPr>
                <a:tableStyleId>{5940675A-B579-460E-94D1-54222C63F5DA}</a:tableStyleId>
              </a:tblPr>
              <a:tblGrid>
                <a:gridCol w="1097280">
                  <a:extLst>
                    <a:ext uri="{9D8B030D-6E8A-4147-A177-3AD203B41FA5}">
                      <a16:colId xmlns:a16="http://schemas.microsoft.com/office/drawing/2014/main" val="860213763"/>
                    </a:ext>
                  </a:extLst>
                </a:gridCol>
                <a:gridCol w="813816">
                  <a:extLst>
                    <a:ext uri="{9D8B030D-6E8A-4147-A177-3AD203B41FA5}">
                      <a16:colId xmlns:a16="http://schemas.microsoft.com/office/drawing/2014/main" val="432598468"/>
                    </a:ext>
                  </a:extLst>
                </a:gridCol>
                <a:gridCol w="813816">
                  <a:extLst>
                    <a:ext uri="{9D8B030D-6E8A-4147-A177-3AD203B41FA5}">
                      <a16:colId xmlns:a16="http://schemas.microsoft.com/office/drawing/2014/main" val="1433593232"/>
                    </a:ext>
                  </a:extLst>
                </a:gridCol>
                <a:gridCol w="813816">
                  <a:extLst>
                    <a:ext uri="{9D8B030D-6E8A-4147-A177-3AD203B41FA5}">
                      <a16:colId xmlns:a16="http://schemas.microsoft.com/office/drawing/2014/main" val="2376697159"/>
                    </a:ext>
                  </a:extLst>
                </a:gridCol>
                <a:gridCol w="813816">
                  <a:extLst>
                    <a:ext uri="{9D8B030D-6E8A-4147-A177-3AD203B41FA5}">
                      <a16:colId xmlns:a16="http://schemas.microsoft.com/office/drawing/2014/main" val="4053851177"/>
                    </a:ext>
                  </a:extLst>
                </a:gridCol>
                <a:gridCol w="813816">
                  <a:extLst>
                    <a:ext uri="{9D8B030D-6E8A-4147-A177-3AD203B41FA5}">
                      <a16:colId xmlns:a16="http://schemas.microsoft.com/office/drawing/2014/main" val="3539213260"/>
                    </a:ext>
                  </a:extLst>
                </a:gridCol>
                <a:gridCol w="813816">
                  <a:extLst>
                    <a:ext uri="{9D8B030D-6E8A-4147-A177-3AD203B41FA5}">
                      <a16:colId xmlns:a16="http://schemas.microsoft.com/office/drawing/2014/main" val="3197207349"/>
                    </a:ext>
                  </a:extLst>
                </a:gridCol>
                <a:gridCol w="813816">
                  <a:extLst>
                    <a:ext uri="{9D8B030D-6E8A-4147-A177-3AD203B41FA5}">
                      <a16:colId xmlns:a16="http://schemas.microsoft.com/office/drawing/2014/main" val="1390062806"/>
                    </a:ext>
                  </a:extLst>
                </a:gridCol>
                <a:gridCol w="2011680">
                  <a:extLst>
                    <a:ext uri="{9D8B030D-6E8A-4147-A177-3AD203B41FA5}">
                      <a16:colId xmlns:a16="http://schemas.microsoft.com/office/drawing/2014/main" val="972799366"/>
                    </a:ext>
                  </a:extLst>
                </a:gridCol>
              </a:tblGrid>
              <a:tr h="914400">
                <a:tc>
                  <a:txBody>
                    <a:bodyPr/>
                    <a:lstStyle/>
                    <a:p>
                      <a:pPr marL="0" marR="0" algn="ctr">
                        <a:lnSpc>
                          <a:spcPct val="115000"/>
                        </a:lnSpc>
                        <a:spcBef>
                          <a:spcPts val="0"/>
                        </a:spcBef>
                        <a:spcAft>
                          <a:spcPts val="0"/>
                        </a:spcAft>
                      </a:pPr>
                      <a:r>
                        <a:rPr lang="en-US" sz="1300" b="1" dirty="0">
                          <a:effectLst/>
                        </a:rPr>
                        <a:t>Feature</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a:effectLst/>
                        </a:rPr>
                        <a:t>SandUSB</a:t>
                      </a:r>
                    </a:p>
                    <a:p>
                      <a:pPr marL="0" marR="0" algn="ctr">
                        <a:lnSpc>
                          <a:spcPct val="115000"/>
                        </a:lnSpc>
                        <a:spcBef>
                          <a:spcPts val="0"/>
                        </a:spcBef>
                        <a:spcAft>
                          <a:spcPts val="0"/>
                        </a:spcAft>
                      </a:pPr>
                      <a:r>
                        <a:rPr lang="en-US" sz="1200" b="1" dirty="0">
                          <a:effectLst/>
                          <a:hlinkClick r:id="rId2" action="ppaction://hlinksldjump"/>
                        </a:rPr>
                        <a:t>[16]</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USBGuard</a:t>
                      </a:r>
                      <a:endParaRPr lang="en-US" sz="1300" b="1" dirty="0">
                        <a:effectLst/>
                      </a:endParaRPr>
                    </a:p>
                    <a:p>
                      <a:pPr marL="0" marR="0" algn="ctr">
                        <a:lnSpc>
                          <a:spcPct val="115000"/>
                        </a:lnSpc>
                        <a:spcBef>
                          <a:spcPts val="0"/>
                        </a:spcBef>
                        <a:spcAft>
                          <a:spcPts val="0"/>
                        </a:spcAft>
                      </a:pPr>
                      <a:r>
                        <a:rPr lang="en-US" sz="1200" b="1" dirty="0">
                          <a:effectLst/>
                          <a:hlinkClick r:id="rId3" action="ppaction://hlinksldjump"/>
                        </a:rPr>
                        <a:t>[10]</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a:effectLst/>
                        </a:rPr>
                        <a:t>Cinch</a:t>
                      </a:r>
                    </a:p>
                    <a:p>
                      <a:pPr marL="0" marR="0" algn="ctr">
                        <a:lnSpc>
                          <a:spcPct val="115000"/>
                        </a:lnSpc>
                        <a:spcBef>
                          <a:spcPts val="0"/>
                        </a:spcBef>
                        <a:spcAft>
                          <a:spcPts val="0"/>
                        </a:spcAft>
                      </a:pPr>
                      <a:r>
                        <a:rPr lang="en-US" sz="1200" b="1" dirty="0">
                          <a:effectLst/>
                          <a:hlinkClick r:id="rId4" action="ppaction://hlinksldjump"/>
                        </a:rPr>
                        <a:t>[15]</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GoodUSB</a:t>
                      </a:r>
                      <a:endParaRPr lang="en-US" sz="1300" b="1" dirty="0">
                        <a:effectLst/>
                      </a:endParaRPr>
                    </a:p>
                    <a:p>
                      <a:pPr marL="0" marR="0" algn="ctr">
                        <a:lnSpc>
                          <a:spcPct val="115000"/>
                        </a:lnSpc>
                        <a:spcBef>
                          <a:spcPts val="0"/>
                        </a:spcBef>
                        <a:spcAft>
                          <a:spcPts val="0"/>
                        </a:spcAft>
                      </a:pPr>
                      <a:r>
                        <a:rPr lang="en-US" sz="1300" b="1" dirty="0">
                          <a:effectLst/>
                          <a:hlinkClick r:id="rId2" action="ppaction://hlinksldjump"/>
                        </a:rPr>
                        <a:t>[5]</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USBWall</a:t>
                      </a:r>
                      <a:endParaRPr lang="en-US" sz="1300" b="1" dirty="0">
                        <a:effectLst/>
                      </a:endParaRPr>
                    </a:p>
                    <a:p>
                      <a:pPr marL="0" marR="0" algn="ctr">
                        <a:lnSpc>
                          <a:spcPct val="115000"/>
                        </a:lnSpc>
                        <a:spcBef>
                          <a:spcPts val="0"/>
                        </a:spcBef>
                        <a:spcAft>
                          <a:spcPts val="0"/>
                        </a:spcAft>
                      </a:pPr>
                      <a:r>
                        <a:rPr lang="en-US" sz="1200" b="1" dirty="0">
                          <a:effectLst/>
                          <a:hlinkClick r:id="rId5" action="ppaction://hlinksldjump"/>
                        </a:rPr>
                        <a:t>[17]</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USBFilter</a:t>
                      </a:r>
                      <a:endParaRPr lang="en-US" sz="1300" b="1" dirty="0">
                        <a:effectLst/>
                      </a:endParaRPr>
                    </a:p>
                    <a:p>
                      <a:pPr marL="0" marR="0" algn="ctr">
                        <a:lnSpc>
                          <a:spcPct val="115000"/>
                        </a:lnSpc>
                        <a:spcBef>
                          <a:spcPts val="0"/>
                        </a:spcBef>
                        <a:spcAft>
                          <a:spcPts val="0"/>
                        </a:spcAft>
                      </a:pPr>
                      <a:r>
                        <a:rPr lang="en-US" sz="1300" b="1" dirty="0">
                          <a:effectLst/>
                          <a:hlinkClick r:id="rId6" action="ppaction://hlinksldjump"/>
                        </a:rPr>
                        <a:t>[19]</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i="1" u="none" dirty="0">
                          <a:effectLst/>
                        </a:rPr>
                        <a:t>Proposed</a:t>
                      </a:r>
                    </a:p>
                    <a:p>
                      <a:pPr marL="0" marR="0" algn="ctr">
                        <a:lnSpc>
                          <a:spcPct val="115000"/>
                        </a:lnSpc>
                        <a:spcBef>
                          <a:spcPts val="0"/>
                        </a:spcBef>
                        <a:spcAft>
                          <a:spcPts val="0"/>
                        </a:spcAft>
                      </a:pPr>
                      <a:r>
                        <a:rPr lang="en-US" sz="1300" b="1" i="1" u="none" dirty="0">
                          <a:effectLst/>
                        </a:rPr>
                        <a:t>Solution</a:t>
                      </a:r>
                      <a:endParaRPr lang="en-US" sz="1300" b="1" i="1" u="none"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a:effectLst/>
                        </a:rPr>
                        <a:t>Motive</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extLst>
                  <a:ext uri="{0D108BD9-81ED-4DB2-BD59-A6C34878D82A}">
                    <a16:rowId xmlns:a16="http://schemas.microsoft.com/office/drawing/2014/main" val="2684506124"/>
                  </a:ext>
                </a:extLst>
              </a:tr>
              <a:tr h="914400">
                <a:tc>
                  <a:txBody>
                    <a:bodyPr/>
                    <a:lstStyle/>
                    <a:p>
                      <a:pPr marL="0" marR="0">
                        <a:lnSpc>
                          <a:spcPct val="115000"/>
                        </a:lnSpc>
                        <a:spcBef>
                          <a:spcPts val="0"/>
                        </a:spcBef>
                        <a:spcAft>
                          <a:spcPts val="0"/>
                        </a:spcAft>
                      </a:pPr>
                      <a:r>
                        <a:rPr lang="en-US" sz="1400" dirty="0">
                          <a:effectLst/>
                        </a:rPr>
                        <a:t>USB Information Profiling</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u="none" dirty="0">
                          <a:effectLst/>
                        </a:rPr>
                        <a:t>✓</a:t>
                      </a:r>
                      <a:endParaRPr lang="en-US" sz="1800" b="1" i="1" u="none"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Collecting useful information for analysis purposes</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3664342230"/>
                  </a:ext>
                </a:extLst>
              </a:tr>
              <a:tr h="914400">
                <a:tc>
                  <a:txBody>
                    <a:bodyPr/>
                    <a:lstStyle/>
                    <a:p>
                      <a:pPr marL="0" marR="0">
                        <a:lnSpc>
                          <a:spcPct val="115000"/>
                        </a:lnSpc>
                        <a:spcBef>
                          <a:spcPts val="0"/>
                        </a:spcBef>
                        <a:spcAft>
                          <a:spcPts val="0"/>
                        </a:spcAft>
                      </a:pPr>
                      <a:r>
                        <a:rPr lang="en-US" sz="1400" dirty="0">
                          <a:effectLst/>
                        </a:rPr>
                        <a:t>Keyboard Dynamics</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x</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u="none" dirty="0">
                          <a:effectLst/>
                        </a:rPr>
                        <a:t>x</a:t>
                      </a:r>
                      <a:endParaRPr lang="en-US" sz="1800" b="1" i="1" u="none"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Irrelevant problem</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3926105853"/>
                  </a:ext>
                </a:extLst>
              </a:tr>
              <a:tr h="914400">
                <a:tc>
                  <a:txBody>
                    <a:bodyPr/>
                    <a:lstStyle/>
                    <a:p>
                      <a:pPr marL="0" marR="0">
                        <a:lnSpc>
                          <a:spcPct val="115000"/>
                        </a:lnSpc>
                        <a:spcBef>
                          <a:spcPts val="0"/>
                        </a:spcBef>
                        <a:spcAft>
                          <a:spcPts val="0"/>
                        </a:spcAft>
                      </a:pPr>
                      <a:r>
                        <a:rPr lang="en-US" sz="1400" dirty="0">
                          <a:effectLst/>
                        </a:rPr>
                        <a:t>Device Blacklisting</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u="none" dirty="0">
                          <a:effectLst/>
                        </a:rPr>
                        <a:t>✓</a:t>
                      </a:r>
                      <a:endParaRPr lang="en-US" sz="1800" b="1" i="1" u="none"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To increase performance, we blacklist previously known malicious devices</a:t>
                      </a:r>
                    </a:p>
                  </a:txBody>
                  <a:tcPr marL="57416" marR="57416" marT="0" marB="0">
                    <a:solidFill>
                      <a:srgbClr val="F8F8F8"/>
                    </a:solidFill>
                  </a:tcPr>
                </a:tc>
                <a:extLst>
                  <a:ext uri="{0D108BD9-81ED-4DB2-BD59-A6C34878D82A}">
                    <a16:rowId xmlns:a16="http://schemas.microsoft.com/office/drawing/2014/main" val="897388861"/>
                  </a:ext>
                </a:extLst>
              </a:tr>
              <a:tr h="868680">
                <a:tc>
                  <a:txBody>
                    <a:bodyPr/>
                    <a:lstStyle/>
                    <a:p>
                      <a:pPr marL="0" marR="0">
                        <a:lnSpc>
                          <a:spcPct val="115000"/>
                        </a:lnSpc>
                        <a:spcBef>
                          <a:spcPts val="0"/>
                        </a:spcBef>
                        <a:spcAft>
                          <a:spcPts val="0"/>
                        </a:spcAft>
                      </a:pPr>
                      <a:r>
                        <a:rPr lang="en-US" sz="1400" dirty="0">
                          <a:effectLst/>
                        </a:rPr>
                        <a:t>Platform Independent</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dirty="0">
                          <a:effectLst/>
                        </a:rPr>
                        <a:t>✓</a:t>
                      </a:r>
                      <a:endParaRPr lang="en-US" sz="1800" b="1" i="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To increase the usability of the tool</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695758158"/>
                  </a:ext>
                </a:extLst>
              </a:tr>
            </a:tbl>
          </a:graphicData>
        </a:graphic>
      </p:graphicFrame>
      <p:sp>
        <p:nvSpPr>
          <p:cNvPr id="5" name="Footer Placeholder 4">
            <a:extLst>
              <a:ext uri="{FF2B5EF4-FFF2-40B4-BE49-F238E27FC236}">
                <a16:creationId xmlns:a16="http://schemas.microsoft.com/office/drawing/2014/main" id="{AF51BF8C-7DA0-46AE-8A4D-23E9FEABAEE4}"/>
              </a:ext>
            </a:extLst>
          </p:cNvPr>
          <p:cNvSpPr>
            <a:spLocks noGrp="1"/>
          </p:cNvSpPr>
          <p:nvPr>
            <p:ph type="ftr" sz="quarter" idx="11"/>
          </p:nvPr>
        </p:nvSpPr>
        <p:spPr/>
        <p:txBody>
          <a:bodyPr/>
          <a:lstStyle/>
          <a:p>
            <a:r>
              <a:rPr lang="en-US" dirty="0"/>
              <a:t>Features</a:t>
            </a:r>
          </a:p>
        </p:txBody>
      </p:sp>
      <p:sp>
        <p:nvSpPr>
          <p:cNvPr id="3" name="Slide Number Placeholder 2">
            <a:extLst>
              <a:ext uri="{FF2B5EF4-FFF2-40B4-BE49-F238E27FC236}">
                <a16:creationId xmlns:a16="http://schemas.microsoft.com/office/drawing/2014/main" id="{52011DB8-DFFD-4903-8766-5636A29D8C4C}"/>
              </a:ext>
            </a:extLst>
          </p:cNvPr>
          <p:cNvSpPr>
            <a:spLocks noGrp="1"/>
          </p:cNvSpPr>
          <p:nvPr>
            <p:ph type="sldNum" sz="quarter" idx="12"/>
          </p:nvPr>
        </p:nvSpPr>
        <p:spPr/>
        <p:txBody>
          <a:bodyPr/>
          <a:lstStyle/>
          <a:p>
            <a:fld id="{00000000-1234-1234-1234-123412341234}" type="slidenum">
              <a:rPr lang="en-US" smtClean="0"/>
              <a:pPr/>
              <a:t>41</a:t>
            </a:fld>
            <a:endParaRPr lang="en-US" dirty="0"/>
          </a:p>
        </p:txBody>
      </p:sp>
    </p:spTree>
    <p:extLst>
      <p:ext uri="{BB962C8B-B14F-4D97-AF65-F5344CB8AC3E}">
        <p14:creationId xmlns:p14="http://schemas.microsoft.com/office/powerpoint/2010/main" val="9838906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607F04-7578-4B41-9954-DBE7AC1902F0}"/>
              </a:ext>
            </a:extLst>
          </p:cNvPr>
          <p:cNvSpPr>
            <a:spLocks noGrp="1"/>
          </p:cNvSpPr>
          <p:nvPr>
            <p:ph type="title"/>
          </p:nvPr>
        </p:nvSpPr>
        <p:spPr/>
        <p:txBody>
          <a:bodyPr/>
          <a:lstStyle/>
          <a:p>
            <a:endParaRPr lang="en-US"/>
          </a:p>
        </p:txBody>
      </p:sp>
      <p:graphicFrame>
        <p:nvGraphicFramePr>
          <p:cNvPr id="8" name="Content Placeholder 7">
            <a:extLst>
              <a:ext uri="{FF2B5EF4-FFF2-40B4-BE49-F238E27FC236}">
                <a16:creationId xmlns:a16="http://schemas.microsoft.com/office/drawing/2014/main" id="{2BC6135A-FD8D-4BBD-A001-809D68BF8902}"/>
              </a:ext>
            </a:extLst>
          </p:cNvPr>
          <p:cNvGraphicFramePr>
            <a:graphicFrameLocks noGrp="1"/>
          </p:cNvGraphicFramePr>
          <p:nvPr>
            <p:ph idx="1"/>
            <p:extLst>
              <p:ext uri="{D42A27DB-BD31-4B8C-83A1-F6EECF244321}">
                <p14:modId xmlns:p14="http://schemas.microsoft.com/office/powerpoint/2010/main" val="2734537109"/>
              </p:ext>
            </p:extLst>
          </p:nvPr>
        </p:nvGraphicFramePr>
        <p:xfrm>
          <a:off x="169164" y="214953"/>
          <a:ext cx="8805672" cy="4526280"/>
        </p:xfrm>
        <a:graphic>
          <a:graphicData uri="http://schemas.openxmlformats.org/drawingml/2006/table">
            <a:tbl>
              <a:tblPr>
                <a:tableStyleId>{5940675A-B579-460E-94D1-54222C63F5DA}</a:tableStyleId>
              </a:tblPr>
              <a:tblGrid>
                <a:gridCol w="1097280">
                  <a:extLst>
                    <a:ext uri="{9D8B030D-6E8A-4147-A177-3AD203B41FA5}">
                      <a16:colId xmlns:a16="http://schemas.microsoft.com/office/drawing/2014/main" val="3200490313"/>
                    </a:ext>
                  </a:extLst>
                </a:gridCol>
                <a:gridCol w="813816">
                  <a:extLst>
                    <a:ext uri="{9D8B030D-6E8A-4147-A177-3AD203B41FA5}">
                      <a16:colId xmlns:a16="http://schemas.microsoft.com/office/drawing/2014/main" val="1838622023"/>
                    </a:ext>
                  </a:extLst>
                </a:gridCol>
                <a:gridCol w="813816">
                  <a:extLst>
                    <a:ext uri="{9D8B030D-6E8A-4147-A177-3AD203B41FA5}">
                      <a16:colId xmlns:a16="http://schemas.microsoft.com/office/drawing/2014/main" val="1390160047"/>
                    </a:ext>
                  </a:extLst>
                </a:gridCol>
                <a:gridCol w="813816">
                  <a:extLst>
                    <a:ext uri="{9D8B030D-6E8A-4147-A177-3AD203B41FA5}">
                      <a16:colId xmlns:a16="http://schemas.microsoft.com/office/drawing/2014/main" val="451148084"/>
                    </a:ext>
                  </a:extLst>
                </a:gridCol>
                <a:gridCol w="813816">
                  <a:extLst>
                    <a:ext uri="{9D8B030D-6E8A-4147-A177-3AD203B41FA5}">
                      <a16:colId xmlns:a16="http://schemas.microsoft.com/office/drawing/2014/main" val="129036988"/>
                    </a:ext>
                  </a:extLst>
                </a:gridCol>
                <a:gridCol w="813816">
                  <a:extLst>
                    <a:ext uri="{9D8B030D-6E8A-4147-A177-3AD203B41FA5}">
                      <a16:colId xmlns:a16="http://schemas.microsoft.com/office/drawing/2014/main" val="2705792440"/>
                    </a:ext>
                  </a:extLst>
                </a:gridCol>
                <a:gridCol w="813816">
                  <a:extLst>
                    <a:ext uri="{9D8B030D-6E8A-4147-A177-3AD203B41FA5}">
                      <a16:colId xmlns:a16="http://schemas.microsoft.com/office/drawing/2014/main" val="2127105387"/>
                    </a:ext>
                  </a:extLst>
                </a:gridCol>
                <a:gridCol w="813816">
                  <a:extLst>
                    <a:ext uri="{9D8B030D-6E8A-4147-A177-3AD203B41FA5}">
                      <a16:colId xmlns:a16="http://schemas.microsoft.com/office/drawing/2014/main" val="4084241916"/>
                    </a:ext>
                  </a:extLst>
                </a:gridCol>
                <a:gridCol w="2011680">
                  <a:extLst>
                    <a:ext uri="{9D8B030D-6E8A-4147-A177-3AD203B41FA5}">
                      <a16:colId xmlns:a16="http://schemas.microsoft.com/office/drawing/2014/main" val="1679555747"/>
                    </a:ext>
                  </a:extLst>
                </a:gridCol>
              </a:tblGrid>
              <a:tr h="914400">
                <a:tc>
                  <a:txBody>
                    <a:bodyPr/>
                    <a:lstStyle/>
                    <a:p>
                      <a:pPr marL="0" marR="0" algn="ctr">
                        <a:lnSpc>
                          <a:spcPct val="115000"/>
                        </a:lnSpc>
                        <a:spcBef>
                          <a:spcPts val="0"/>
                        </a:spcBef>
                        <a:spcAft>
                          <a:spcPts val="0"/>
                        </a:spcAft>
                      </a:pPr>
                      <a:r>
                        <a:rPr lang="en-US" sz="1300" b="1" dirty="0">
                          <a:effectLst/>
                        </a:rPr>
                        <a:t>Feature</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a:effectLst/>
                        </a:rPr>
                        <a:t>SandUSB</a:t>
                      </a:r>
                    </a:p>
                    <a:p>
                      <a:pPr marL="0" marR="0" algn="ctr">
                        <a:lnSpc>
                          <a:spcPct val="115000"/>
                        </a:lnSpc>
                        <a:spcBef>
                          <a:spcPts val="0"/>
                        </a:spcBef>
                        <a:spcAft>
                          <a:spcPts val="0"/>
                        </a:spcAft>
                      </a:pPr>
                      <a:r>
                        <a:rPr lang="en-US" sz="1200" b="1" dirty="0">
                          <a:effectLst/>
                          <a:hlinkClick r:id="rId2" action="ppaction://hlinksldjump"/>
                        </a:rPr>
                        <a:t>[16]</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USBGuard</a:t>
                      </a:r>
                      <a:endParaRPr lang="en-US" sz="1300" b="1" dirty="0">
                        <a:effectLst/>
                      </a:endParaRPr>
                    </a:p>
                    <a:p>
                      <a:pPr marL="0" marR="0" algn="ctr">
                        <a:lnSpc>
                          <a:spcPct val="115000"/>
                        </a:lnSpc>
                        <a:spcBef>
                          <a:spcPts val="0"/>
                        </a:spcBef>
                        <a:spcAft>
                          <a:spcPts val="0"/>
                        </a:spcAft>
                      </a:pPr>
                      <a:r>
                        <a:rPr lang="en-US" sz="1200" b="1" dirty="0">
                          <a:effectLst/>
                          <a:hlinkClick r:id="rId3" action="ppaction://hlinksldjump"/>
                        </a:rPr>
                        <a:t>[10]</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a:effectLst/>
                        </a:rPr>
                        <a:t>Cinch</a:t>
                      </a:r>
                    </a:p>
                    <a:p>
                      <a:pPr marL="0" marR="0" algn="ctr">
                        <a:lnSpc>
                          <a:spcPct val="115000"/>
                        </a:lnSpc>
                        <a:spcBef>
                          <a:spcPts val="0"/>
                        </a:spcBef>
                        <a:spcAft>
                          <a:spcPts val="0"/>
                        </a:spcAft>
                      </a:pPr>
                      <a:r>
                        <a:rPr lang="en-US" sz="1200" b="1" dirty="0">
                          <a:effectLst/>
                          <a:hlinkClick r:id="rId2" action="ppaction://hlinksldjump"/>
                        </a:rPr>
                        <a:t>[15]</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GoodUSB</a:t>
                      </a:r>
                      <a:endParaRPr lang="en-US" sz="1300" b="1" dirty="0">
                        <a:effectLst/>
                      </a:endParaRPr>
                    </a:p>
                    <a:p>
                      <a:pPr marL="0" marR="0" algn="ctr">
                        <a:lnSpc>
                          <a:spcPct val="115000"/>
                        </a:lnSpc>
                        <a:spcBef>
                          <a:spcPts val="0"/>
                        </a:spcBef>
                        <a:spcAft>
                          <a:spcPts val="0"/>
                        </a:spcAft>
                      </a:pPr>
                      <a:r>
                        <a:rPr lang="en-US" sz="1300" b="1" dirty="0">
                          <a:effectLst/>
                          <a:hlinkClick r:id="rId4" action="ppaction://hlinksldjump"/>
                        </a:rPr>
                        <a:t>[5]</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USBWall</a:t>
                      </a:r>
                      <a:endParaRPr lang="en-US" sz="1300" b="1" dirty="0">
                        <a:effectLst/>
                      </a:endParaRPr>
                    </a:p>
                    <a:p>
                      <a:pPr marL="0" marR="0" algn="ctr">
                        <a:lnSpc>
                          <a:spcPct val="115000"/>
                        </a:lnSpc>
                        <a:spcBef>
                          <a:spcPts val="0"/>
                        </a:spcBef>
                        <a:spcAft>
                          <a:spcPts val="0"/>
                        </a:spcAft>
                      </a:pPr>
                      <a:r>
                        <a:rPr lang="en-US" sz="1200" b="1" dirty="0">
                          <a:effectLst/>
                          <a:hlinkClick r:id="rId5" action="ppaction://hlinksldjump"/>
                        </a:rPr>
                        <a:t>[17]</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USBFilter</a:t>
                      </a:r>
                      <a:endParaRPr lang="en-US" sz="1300" b="1" dirty="0">
                        <a:effectLst/>
                      </a:endParaRPr>
                    </a:p>
                    <a:p>
                      <a:pPr marL="0" marR="0" algn="ctr">
                        <a:lnSpc>
                          <a:spcPct val="115000"/>
                        </a:lnSpc>
                        <a:spcBef>
                          <a:spcPts val="0"/>
                        </a:spcBef>
                        <a:spcAft>
                          <a:spcPts val="0"/>
                        </a:spcAft>
                      </a:pPr>
                      <a:r>
                        <a:rPr lang="en-US" sz="1300" b="1" dirty="0">
                          <a:effectLst/>
                          <a:hlinkClick r:id="" action="ppaction://noaction"/>
                        </a:rPr>
                        <a:t>[19]</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i="1" u="none" dirty="0">
                          <a:effectLst/>
                        </a:rPr>
                        <a:t>Proposed</a:t>
                      </a:r>
                    </a:p>
                    <a:p>
                      <a:pPr marL="0" marR="0" algn="ctr">
                        <a:lnSpc>
                          <a:spcPct val="115000"/>
                        </a:lnSpc>
                        <a:spcBef>
                          <a:spcPts val="0"/>
                        </a:spcBef>
                        <a:spcAft>
                          <a:spcPts val="0"/>
                        </a:spcAft>
                      </a:pPr>
                      <a:r>
                        <a:rPr lang="en-US" sz="1300" b="1" i="1" u="none" dirty="0">
                          <a:effectLst/>
                        </a:rPr>
                        <a:t>Solution</a:t>
                      </a:r>
                      <a:endParaRPr lang="en-US" sz="1300" b="1" i="1" u="none"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a:effectLst/>
                        </a:rPr>
                        <a:t>Motive</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extLst>
                  <a:ext uri="{0D108BD9-81ED-4DB2-BD59-A6C34878D82A}">
                    <a16:rowId xmlns:a16="http://schemas.microsoft.com/office/drawing/2014/main" val="1702498342"/>
                  </a:ext>
                </a:extLst>
              </a:tr>
              <a:tr h="914400">
                <a:tc>
                  <a:txBody>
                    <a:bodyPr/>
                    <a:lstStyle/>
                    <a:p>
                      <a:pPr marL="0" marR="0">
                        <a:lnSpc>
                          <a:spcPct val="115000"/>
                        </a:lnSpc>
                        <a:spcBef>
                          <a:spcPts val="0"/>
                        </a:spcBef>
                        <a:spcAft>
                          <a:spcPts val="0"/>
                        </a:spcAft>
                      </a:pPr>
                      <a:r>
                        <a:rPr lang="en-US" sz="1400" dirty="0">
                          <a:effectLst/>
                        </a:rPr>
                        <a:t>Payload Matching</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dirty="0">
                          <a:effectLst/>
                        </a:rPr>
                        <a:t>✓</a:t>
                      </a:r>
                      <a:endParaRPr lang="en-US" sz="1800" b="1" i="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To make use of well-known attack signatures to defend against them</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1855370379"/>
                  </a:ext>
                </a:extLst>
              </a:tr>
              <a:tr h="914400">
                <a:tc>
                  <a:txBody>
                    <a:bodyPr/>
                    <a:lstStyle/>
                    <a:p>
                      <a:pPr marL="0" marR="0">
                        <a:lnSpc>
                          <a:spcPct val="115000"/>
                        </a:lnSpc>
                        <a:spcBef>
                          <a:spcPts val="0"/>
                        </a:spcBef>
                        <a:spcAft>
                          <a:spcPts val="0"/>
                        </a:spcAft>
                      </a:pPr>
                      <a:r>
                        <a:rPr lang="en-US" sz="1350" dirty="0">
                          <a:effectLst/>
                        </a:rPr>
                        <a:t>OS Segmentation</a:t>
                      </a:r>
                      <a:endParaRPr lang="en-US" sz="135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x</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dirty="0">
                          <a:effectLst/>
                        </a:rPr>
                        <a:t>x</a:t>
                      </a:r>
                      <a:endParaRPr lang="en-US" sz="1800" b="1" i="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Irrelevant problem</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184153309"/>
                  </a:ext>
                </a:extLst>
              </a:tr>
              <a:tr h="914400">
                <a:tc>
                  <a:txBody>
                    <a:bodyPr/>
                    <a:lstStyle/>
                    <a:p>
                      <a:pPr marL="0" marR="0">
                        <a:lnSpc>
                          <a:spcPct val="115000"/>
                        </a:lnSpc>
                        <a:spcBef>
                          <a:spcPts val="0"/>
                        </a:spcBef>
                        <a:spcAft>
                          <a:spcPts val="0"/>
                        </a:spcAft>
                      </a:pPr>
                      <a:r>
                        <a:rPr lang="en-US" sz="1400" dirty="0">
                          <a:effectLst/>
                        </a:rPr>
                        <a:t>USB Policy</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dirty="0">
                          <a:effectLst/>
                        </a:rPr>
                        <a:t>✓</a:t>
                      </a:r>
                      <a:endParaRPr lang="en-US" sz="1800" b="1" i="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Adding some pre-built policies to ensure maximum safety for user</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3023815994"/>
                  </a:ext>
                </a:extLst>
              </a:tr>
              <a:tr h="868680">
                <a:tc>
                  <a:txBody>
                    <a:bodyPr/>
                    <a:lstStyle/>
                    <a:p>
                      <a:pPr marL="0" marR="0">
                        <a:lnSpc>
                          <a:spcPct val="115000"/>
                        </a:lnSpc>
                        <a:spcBef>
                          <a:spcPts val="0"/>
                        </a:spcBef>
                        <a:spcAft>
                          <a:spcPts val="0"/>
                        </a:spcAft>
                      </a:pPr>
                      <a:r>
                        <a:rPr lang="en-US" sz="1400" dirty="0">
                          <a:effectLst/>
                        </a:rPr>
                        <a:t>Signature-</a:t>
                      </a:r>
                    </a:p>
                    <a:p>
                      <a:pPr marL="0" marR="0">
                        <a:lnSpc>
                          <a:spcPct val="115000"/>
                        </a:lnSpc>
                        <a:spcBef>
                          <a:spcPts val="0"/>
                        </a:spcBef>
                        <a:spcAft>
                          <a:spcPts val="0"/>
                        </a:spcAft>
                      </a:pPr>
                      <a:r>
                        <a:rPr lang="en-US" sz="1400" dirty="0">
                          <a:effectLst/>
                        </a:rPr>
                        <a:t>Based Defenses</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dirty="0">
                          <a:effectLst/>
                        </a:rPr>
                        <a:t>✓</a:t>
                      </a:r>
                      <a:endParaRPr lang="en-US" sz="1800" b="1" i="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Using +30 online scanners to deeply analyze the suspected binaries</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3195236497"/>
                  </a:ext>
                </a:extLst>
              </a:tr>
            </a:tbl>
          </a:graphicData>
        </a:graphic>
      </p:graphicFrame>
      <p:sp>
        <p:nvSpPr>
          <p:cNvPr id="5" name="Footer Placeholder 4">
            <a:extLst>
              <a:ext uri="{FF2B5EF4-FFF2-40B4-BE49-F238E27FC236}">
                <a16:creationId xmlns:a16="http://schemas.microsoft.com/office/drawing/2014/main" id="{77FD9B7E-902E-4ED6-AFCE-BD345FEA4134}"/>
              </a:ext>
            </a:extLst>
          </p:cNvPr>
          <p:cNvSpPr>
            <a:spLocks noGrp="1"/>
          </p:cNvSpPr>
          <p:nvPr>
            <p:ph type="ftr" sz="quarter" idx="11"/>
          </p:nvPr>
        </p:nvSpPr>
        <p:spPr/>
        <p:txBody>
          <a:bodyPr/>
          <a:lstStyle/>
          <a:p>
            <a:r>
              <a:rPr lang="en-US" dirty="0"/>
              <a:t>Features</a:t>
            </a:r>
          </a:p>
        </p:txBody>
      </p:sp>
      <p:sp>
        <p:nvSpPr>
          <p:cNvPr id="3" name="Slide Number Placeholder 2">
            <a:extLst>
              <a:ext uri="{FF2B5EF4-FFF2-40B4-BE49-F238E27FC236}">
                <a16:creationId xmlns:a16="http://schemas.microsoft.com/office/drawing/2014/main" id="{FAD3CC7E-BCAC-4F5E-ACB0-82AD824B056D}"/>
              </a:ext>
            </a:extLst>
          </p:cNvPr>
          <p:cNvSpPr>
            <a:spLocks noGrp="1"/>
          </p:cNvSpPr>
          <p:nvPr>
            <p:ph type="sldNum" sz="quarter" idx="12"/>
          </p:nvPr>
        </p:nvSpPr>
        <p:spPr/>
        <p:txBody>
          <a:bodyPr/>
          <a:lstStyle/>
          <a:p>
            <a:fld id="{00000000-1234-1234-1234-123412341234}" type="slidenum">
              <a:rPr lang="en-US" smtClean="0"/>
              <a:pPr/>
              <a:t>42</a:t>
            </a:fld>
            <a:endParaRPr lang="en-US" dirty="0"/>
          </a:p>
        </p:txBody>
      </p:sp>
    </p:spTree>
    <p:extLst>
      <p:ext uri="{BB962C8B-B14F-4D97-AF65-F5344CB8AC3E}">
        <p14:creationId xmlns:p14="http://schemas.microsoft.com/office/powerpoint/2010/main" val="40124713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7646E3B-1624-4757-85CB-9544454F1C43}"/>
              </a:ext>
            </a:extLst>
          </p:cNvPr>
          <p:cNvSpPr>
            <a:spLocks noGrp="1"/>
          </p:cNvSpPr>
          <p:nvPr>
            <p:ph type="title"/>
          </p:nvPr>
        </p:nvSpPr>
        <p:spPr/>
        <p:txBody>
          <a:bodyPr/>
          <a:lstStyle/>
          <a:p>
            <a:endParaRPr lang="en-US"/>
          </a:p>
        </p:txBody>
      </p:sp>
      <p:graphicFrame>
        <p:nvGraphicFramePr>
          <p:cNvPr id="8" name="Content Placeholder 7">
            <a:extLst>
              <a:ext uri="{FF2B5EF4-FFF2-40B4-BE49-F238E27FC236}">
                <a16:creationId xmlns:a16="http://schemas.microsoft.com/office/drawing/2014/main" id="{9E0C2FB5-102F-4A45-B5AD-AB2C92034812}"/>
              </a:ext>
            </a:extLst>
          </p:cNvPr>
          <p:cNvGraphicFramePr>
            <a:graphicFrameLocks noGrp="1"/>
          </p:cNvGraphicFramePr>
          <p:nvPr>
            <p:ph idx="1"/>
            <p:extLst>
              <p:ext uri="{D42A27DB-BD31-4B8C-83A1-F6EECF244321}">
                <p14:modId xmlns:p14="http://schemas.microsoft.com/office/powerpoint/2010/main" val="220419890"/>
              </p:ext>
            </p:extLst>
          </p:nvPr>
        </p:nvGraphicFramePr>
        <p:xfrm>
          <a:off x="138330" y="214952"/>
          <a:ext cx="8867341" cy="3657600"/>
        </p:xfrm>
        <a:graphic>
          <a:graphicData uri="http://schemas.openxmlformats.org/drawingml/2006/table">
            <a:tbl>
              <a:tblPr>
                <a:tableStyleId>{5940675A-B579-460E-94D1-54222C63F5DA}</a:tableStyleId>
              </a:tblPr>
              <a:tblGrid>
                <a:gridCol w="1158949">
                  <a:extLst>
                    <a:ext uri="{9D8B030D-6E8A-4147-A177-3AD203B41FA5}">
                      <a16:colId xmlns:a16="http://schemas.microsoft.com/office/drawing/2014/main" val="2801140168"/>
                    </a:ext>
                  </a:extLst>
                </a:gridCol>
                <a:gridCol w="813816">
                  <a:extLst>
                    <a:ext uri="{9D8B030D-6E8A-4147-A177-3AD203B41FA5}">
                      <a16:colId xmlns:a16="http://schemas.microsoft.com/office/drawing/2014/main" val="1945199145"/>
                    </a:ext>
                  </a:extLst>
                </a:gridCol>
                <a:gridCol w="813816">
                  <a:extLst>
                    <a:ext uri="{9D8B030D-6E8A-4147-A177-3AD203B41FA5}">
                      <a16:colId xmlns:a16="http://schemas.microsoft.com/office/drawing/2014/main" val="3865106099"/>
                    </a:ext>
                  </a:extLst>
                </a:gridCol>
                <a:gridCol w="813816">
                  <a:extLst>
                    <a:ext uri="{9D8B030D-6E8A-4147-A177-3AD203B41FA5}">
                      <a16:colId xmlns:a16="http://schemas.microsoft.com/office/drawing/2014/main" val="2929901424"/>
                    </a:ext>
                  </a:extLst>
                </a:gridCol>
                <a:gridCol w="813816">
                  <a:extLst>
                    <a:ext uri="{9D8B030D-6E8A-4147-A177-3AD203B41FA5}">
                      <a16:colId xmlns:a16="http://schemas.microsoft.com/office/drawing/2014/main" val="2582467530"/>
                    </a:ext>
                  </a:extLst>
                </a:gridCol>
                <a:gridCol w="813816">
                  <a:extLst>
                    <a:ext uri="{9D8B030D-6E8A-4147-A177-3AD203B41FA5}">
                      <a16:colId xmlns:a16="http://schemas.microsoft.com/office/drawing/2014/main" val="1000200344"/>
                    </a:ext>
                  </a:extLst>
                </a:gridCol>
                <a:gridCol w="813816">
                  <a:extLst>
                    <a:ext uri="{9D8B030D-6E8A-4147-A177-3AD203B41FA5}">
                      <a16:colId xmlns:a16="http://schemas.microsoft.com/office/drawing/2014/main" val="683446208"/>
                    </a:ext>
                  </a:extLst>
                </a:gridCol>
                <a:gridCol w="813816">
                  <a:extLst>
                    <a:ext uri="{9D8B030D-6E8A-4147-A177-3AD203B41FA5}">
                      <a16:colId xmlns:a16="http://schemas.microsoft.com/office/drawing/2014/main" val="2030896040"/>
                    </a:ext>
                  </a:extLst>
                </a:gridCol>
                <a:gridCol w="2011680">
                  <a:extLst>
                    <a:ext uri="{9D8B030D-6E8A-4147-A177-3AD203B41FA5}">
                      <a16:colId xmlns:a16="http://schemas.microsoft.com/office/drawing/2014/main" val="4140134648"/>
                    </a:ext>
                  </a:extLst>
                </a:gridCol>
              </a:tblGrid>
              <a:tr h="914400">
                <a:tc>
                  <a:txBody>
                    <a:bodyPr/>
                    <a:lstStyle/>
                    <a:p>
                      <a:pPr marL="0" marR="0" algn="ctr">
                        <a:lnSpc>
                          <a:spcPct val="115000"/>
                        </a:lnSpc>
                        <a:spcBef>
                          <a:spcPts val="0"/>
                        </a:spcBef>
                        <a:spcAft>
                          <a:spcPts val="0"/>
                        </a:spcAft>
                      </a:pPr>
                      <a:r>
                        <a:rPr lang="en-US" sz="1300" b="1" dirty="0">
                          <a:effectLst/>
                        </a:rPr>
                        <a:t>Feature</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a:effectLst/>
                        </a:rPr>
                        <a:t>SandUSB</a:t>
                      </a:r>
                    </a:p>
                    <a:p>
                      <a:pPr marL="0" marR="0" algn="ctr">
                        <a:lnSpc>
                          <a:spcPct val="115000"/>
                        </a:lnSpc>
                        <a:spcBef>
                          <a:spcPts val="0"/>
                        </a:spcBef>
                        <a:spcAft>
                          <a:spcPts val="0"/>
                        </a:spcAft>
                      </a:pPr>
                      <a:r>
                        <a:rPr lang="en-US" sz="1200" b="1" dirty="0">
                          <a:effectLst/>
                          <a:hlinkClick r:id="rId2" action="ppaction://hlinksldjump"/>
                        </a:rPr>
                        <a:t>[16]</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USBGuard</a:t>
                      </a:r>
                      <a:endParaRPr lang="en-US" sz="1300" b="1" dirty="0">
                        <a:effectLst/>
                      </a:endParaRPr>
                    </a:p>
                    <a:p>
                      <a:pPr marL="0" marR="0" algn="ctr">
                        <a:lnSpc>
                          <a:spcPct val="115000"/>
                        </a:lnSpc>
                        <a:spcBef>
                          <a:spcPts val="0"/>
                        </a:spcBef>
                        <a:spcAft>
                          <a:spcPts val="0"/>
                        </a:spcAft>
                      </a:pPr>
                      <a:r>
                        <a:rPr lang="en-US" sz="1200" b="1" dirty="0">
                          <a:effectLst/>
                          <a:hlinkClick r:id="rId3" action="ppaction://hlinksldjump"/>
                        </a:rPr>
                        <a:t>[10]</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a:effectLst/>
                        </a:rPr>
                        <a:t>Cinch</a:t>
                      </a:r>
                    </a:p>
                    <a:p>
                      <a:pPr marL="0" marR="0" algn="ctr">
                        <a:lnSpc>
                          <a:spcPct val="115000"/>
                        </a:lnSpc>
                        <a:spcBef>
                          <a:spcPts val="0"/>
                        </a:spcBef>
                        <a:spcAft>
                          <a:spcPts val="0"/>
                        </a:spcAft>
                      </a:pPr>
                      <a:r>
                        <a:rPr lang="en-US" sz="1200" b="1" dirty="0">
                          <a:effectLst/>
                          <a:hlinkClick r:id="rId2" action="ppaction://hlinksldjump"/>
                        </a:rPr>
                        <a:t>[15]</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GoodUSB</a:t>
                      </a:r>
                      <a:endParaRPr lang="en-US" sz="1300" b="1" dirty="0">
                        <a:effectLst/>
                      </a:endParaRPr>
                    </a:p>
                    <a:p>
                      <a:pPr marL="0" marR="0" algn="ctr">
                        <a:lnSpc>
                          <a:spcPct val="115000"/>
                        </a:lnSpc>
                        <a:spcBef>
                          <a:spcPts val="0"/>
                        </a:spcBef>
                        <a:spcAft>
                          <a:spcPts val="0"/>
                        </a:spcAft>
                      </a:pPr>
                      <a:r>
                        <a:rPr lang="en-US" sz="1300" b="1" dirty="0">
                          <a:effectLst/>
                          <a:hlinkClick r:id="rId4" action="ppaction://hlinksldjump"/>
                        </a:rPr>
                        <a:t>[5]</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USBWall</a:t>
                      </a:r>
                      <a:endParaRPr lang="en-US" sz="1300" b="1" dirty="0">
                        <a:effectLst/>
                      </a:endParaRPr>
                    </a:p>
                    <a:p>
                      <a:pPr marL="0" marR="0" algn="ctr">
                        <a:lnSpc>
                          <a:spcPct val="115000"/>
                        </a:lnSpc>
                        <a:spcBef>
                          <a:spcPts val="0"/>
                        </a:spcBef>
                        <a:spcAft>
                          <a:spcPts val="0"/>
                        </a:spcAft>
                      </a:pPr>
                      <a:r>
                        <a:rPr lang="en-US" sz="1200" b="1" dirty="0">
                          <a:effectLst/>
                          <a:hlinkClick r:id="rId5" action="ppaction://hlinksldjump"/>
                        </a:rPr>
                        <a:t>[17]</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err="1">
                          <a:effectLst/>
                        </a:rPr>
                        <a:t>USBFilter</a:t>
                      </a:r>
                      <a:endParaRPr lang="en-US" sz="1300" b="1" dirty="0">
                        <a:effectLst/>
                      </a:endParaRPr>
                    </a:p>
                    <a:p>
                      <a:pPr marL="0" marR="0" algn="ctr">
                        <a:lnSpc>
                          <a:spcPct val="115000"/>
                        </a:lnSpc>
                        <a:spcBef>
                          <a:spcPts val="0"/>
                        </a:spcBef>
                        <a:spcAft>
                          <a:spcPts val="0"/>
                        </a:spcAft>
                      </a:pPr>
                      <a:r>
                        <a:rPr lang="en-US" sz="1300" b="1" dirty="0">
                          <a:effectLst/>
                          <a:hlinkClick r:id="" action="ppaction://noaction"/>
                        </a:rPr>
                        <a:t>[19]</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i="1" u="none" dirty="0">
                          <a:effectLst/>
                        </a:rPr>
                        <a:t>Proposed</a:t>
                      </a:r>
                    </a:p>
                    <a:p>
                      <a:pPr marL="0" marR="0" algn="ctr">
                        <a:lnSpc>
                          <a:spcPct val="115000"/>
                        </a:lnSpc>
                        <a:spcBef>
                          <a:spcPts val="0"/>
                        </a:spcBef>
                        <a:spcAft>
                          <a:spcPts val="0"/>
                        </a:spcAft>
                      </a:pPr>
                      <a:r>
                        <a:rPr lang="en-US" sz="1300" b="1" i="1" u="none" dirty="0">
                          <a:effectLst/>
                        </a:rPr>
                        <a:t>Solution</a:t>
                      </a:r>
                      <a:endParaRPr lang="en-US" sz="1300" b="1" i="1" u="none"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gn="ctr">
                        <a:lnSpc>
                          <a:spcPct val="115000"/>
                        </a:lnSpc>
                        <a:spcBef>
                          <a:spcPts val="0"/>
                        </a:spcBef>
                        <a:spcAft>
                          <a:spcPts val="0"/>
                        </a:spcAft>
                      </a:pPr>
                      <a:r>
                        <a:rPr lang="en-US" sz="1300" b="1" dirty="0">
                          <a:effectLst/>
                        </a:rPr>
                        <a:t>Motive</a:t>
                      </a:r>
                      <a:endParaRPr lang="en-US" sz="1300" b="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extLst>
                  <a:ext uri="{0D108BD9-81ED-4DB2-BD59-A6C34878D82A}">
                    <a16:rowId xmlns:a16="http://schemas.microsoft.com/office/drawing/2014/main" val="3693886623"/>
                  </a:ext>
                </a:extLst>
              </a:tr>
              <a:tr h="914400">
                <a:tc>
                  <a:txBody>
                    <a:bodyPr/>
                    <a:lstStyle/>
                    <a:p>
                      <a:pPr marL="0" marR="0">
                        <a:lnSpc>
                          <a:spcPct val="115000"/>
                        </a:lnSpc>
                        <a:spcBef>
                          <a:spcPts val="0"/>
                        </a:spcBef>
                        <a:spcAft>
                          <a:spcPts val="0"/>
                        </a:spcAft>
                      </a:pPr>
                      <a:r>
                        <a:rPr lang="en-US" sz="1350" dirty="0">
                          <a:effectLst/>
                        </a:rPr>
                        <a:t>Authentication and Encryption</a:t>
                      </a:r>
                      <a:endParaRPr lang="en-US" sz="135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x</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a:effectLst/>
                        </a:rPr>
                        <a:t>x</a:t>
                      </a:r>
                      <a:endParaRPr lang="en-US" sz="1800" b="1" i="1">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Orthogonal problem</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1059615829"/>
                  </a:ext>
                </a:extLst>
              </a:tr>
              <a:tr h="914400">
                <a:tc>
                  <a:txBody>
                    <a:bodyPr/>
                    <a:lstStyle/>
                    <a:p>
                      <a:pPr marL="0" marR="0">
                        <a:lnSpc>
                          <a:spcPct val="115000"/>
                        </a:lnSpc>
                        <a:spcBef>
                          <a:spcPts val="0"/>
                        </a:spcBef>
                        <a:spcAft>
                          <a:spcPts val="0"/>
                        </a:spcAft>
                      </a:pPr>
                      <a:r>
                        <a:rPr lang="en-US" sz="1400" dirty="0">
                          <a:effectLst/>
                        </a:rPr>
                        <a:t>Driver</a:t>
                      </a:r>
                    </a:p>
                    <a:p>
                      <a:pPr marL="0" marR="0">
                        <a:lnSpc>
                          <a:spcPct val="115000"/>
                        </a:lnSpc>
                        <a:spcBef>
                          <a:spcPts val="0"/>
                        </a:spcBef>
                        <a:spcAft>
                          <a:spcPts val="0"/>
                        </a:spcAft>
                      </a:pPr>
                      <a:r>
                        <a:rPr lang="en-US" sz="1400" dirty="0">
                          <a:effectLst/>
                        </a:rPr>
                        <a:t>Vulnerabilities Defense</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x</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x</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dirty="0">
                          <a:effectLst/>
                        </a:rPr>
                        <a:t>✓</a:t>
                      </a:r>
                      <a:endParaRPr lang="en-US" sz="1800" b="1" i="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Driver vulnerability attacks had a great share of USB attacks recently</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3248602516"/>
                  </a:ext>
                </a:extLst>
              </a:tr>
              <a:tr h="914400">
                <a:tc>
                  <a:txBody>
                    <a:bodyPr/>
                    <a:lstStyle/>
                    <a:p>
                      <a:pPr marL="0" marR="0">
                        <a:lnSpc>
                          <a:spcPct val="115000"/>
                        </a:lnSpc>
                        <a:spcBef>
                          <a:spcPts val="0"/>
                        </a:spcBef>
                        <a:spcAft>
                          <a:spcPts val="0"/>
                        </a:spcAft>
                      </a:pPr>
                      <a:r>
                        <a:rPr lang="en-US" sz="1350" dirty="0">
                          <a:effectLst/>
                        </a:rPr>
                        <a:t>Limiting USB Device Functionalities</a:t>
                      </a:r>
                      <a:endParaRPr lang="en-US" sz="135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x</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x</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x</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x</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a:effectLst/>
                        </a:rPr>
                        <a:t>x</a:t>
                      </a:r>
                      <a:endParaRPr lang="en-US" sz="180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dirty="0">
                          <a:effectLst/>
                        </a:rPr>
                        <a:t>✓</a:t>
                      </a:r>
                      <a:endParaRPr lang="en-US" sz="1800" dirty="0">
                        <a:effectLst/>
                        <a:latin typeface="Arial" panose="020B0604020202020204" pitchFamily="34" charset="0"/>
                        <a:ea typeface="Arial" panose="020B0604020202020204" pitchFamily="34" charset="0"/>
                      </a:endParaRPr>
                    </a:p>
                  </a:txBody>
                  <a:tcPr marL="57416" marR="57416" marT="0" marB="0">
                    <a:solidFill>
                      <a:srgbClr val="F8F8F8"/>
                    </a:solidFill>
                  </a:tcPr>
                </a:tc>
                <a:tc>
                  <a:txBody>
                    <a:bodyPr/>
                    <a:lstStyle/>
                    <a:p>
                      <a:pPr marL="0" marR="0" algn="ctr">
                        <a:lnSpc>
                          <a:spcPct val="115000"/>
                        </a:lnSpc>
                        <a:spcBef>
                          <a:spcPts val="0"/>
                        </a:spcBef>
                        <a:spcAft>
                          <a:spcPts val="0"/>
                        </a:spcAft>
                      </a:pPr>
                      <a:r>
                        <a:rPr lang="en-US" sz="1800" b="1" i="1" dirty="0">
                          <a:effectLst/>
                        </a:rPr>
                        <a:t>x</a:t>
                      </a:r>
                      <a:endParaRPr lang="en-US" sz="1800" b="1" i="1" dirty="0">
                        <a:effectLst/>
                        <a:latin typeface="Arial" panose="020B0604020202020204" pitchFamily="34" charset="0"/>
                        <a:ea typeface="Arial" panose="020B0604020202020204" pitchFamily="34" charset="0"/>
                      </a:endParaRPr>
                    </a:p>
                  </a:txBody>
                  <a:tcPr marL="57416" marR="57416" marT="0" marB="0">
                    <a:solidFill>
                      <a:schemeClr val="bg1">
                        <a:lumMod val="85000"/>
                      </a:schemeClr>
                    </a:solidFill>
                  </a:tcPr>
                </a:tc>
                <a:tc>
                  <a:txBody>
                    <a:bodyPr/>
                    <a:lstStyle/>
                    <a:p>
                      <a:pPr marL="0" marR="0">
                        <a:lnSpc>
                          <a:spcPct val="115000"/>
                        </a:lnSpc>
                        <a:spcBef>
                          <a:spcPts val="0"/>
                        </a:spcBef>
                        <a:spcAft>
                          <a:spcPts val="0"/>
                        </a:spcAft>
                      </a:pPr>
                      <a:r>
                        <a:rPr lang="en-US" sz="1400" dirty="0">
                          <a:effectLst/>
                        </a:rPr>
                        <a:t>Our hardware design prevents us from applying this feature</a:t>
                      </a:r>
                      <a:endParaRPr lang="en-US" sz="1400" dirty="0">
                        <a:effectLst/>
                        <a:latin typeface="Arial" panose="020B0604020202020204" pitchFamily="34" charset="0"/>
                        <a:ea typeface="Arial" panose="020B0604020202020204" pitchFamily="34" charset="0"/>
                      </a:endParaRPr>
                    </a:p>
                  </a:txBody>
                  <a:tcPr marL="57416" marR="57416" marT="0" marB="0">
                    <a:solidFill>
                      <a:srgbClr val="F8F8F8"/>
                    </a:solidFill>
                  </a:tcPr>
                </a:tc>
                <a:extLst>
                  <a:ext uri="{0D108BD9-81ED-4DB2-BD59-A6C34878D82A}">
                    <a16:rowId xmlns:a16="http://schemas.microsoft.com/office/drawing/2014/main" val="3926274382"/>
                  </a:ext>
                </a:extLst>
              </a:tr>
            </a:tbl>
          </a:graphicData>
        </a:graphic>
      </p:graphicFrame>
      <p:sp>
        <p:nvSpPr>
          <p:cNvPr id="5" name="Footer Placeholder 4">
            <a:extLst>
              <a:ext uri="{FF2B5EF4-FFF2-40B4-BE49-F238E27FC236}">
                <a16:creationId xmlns:a16="http://schemas.microsoft.com/office/drawing/2014/main" id="{282B369C-D266-4789-B8EA-77F871D3111D}"/>
              </a:ext>
            </a:extLst>
          </p:cNvPr>
          <p:cNvSpPr>
            <a:spLocks noGrp="1"/>
          </p:cNvSpPr>
          <p:nvPr>
            <p:ph type="ftr" sz="quarter" idx="11"/>
          </p:nvPr>
        </p:nvSpPr>
        <p:spPr/>
        <p:txBody>
          <a:bodyPr/>
          <a:lstStyle/>
          <a:p>
            <a:r>
              <a:rPr lang="en-US" dirty="0"/>
              <a:t>Features</a:t>
            </a:r>
          </a:p>
        </p:txBody>
      </p:sp>
      <p:sp>
        <p:nvSpPr>
          <p:cNvPr id="3" name="Slide Number Placeholder 2">
            <a:extLst>
              <a:ext uri="{FF2B5EF4-FFF2-40B4-BE49-F238E27FC236}">
                <a16:creationId xmlns:a16="http://schemas.microsoft.com/office/drawing/2014/main" id="{1FFEF9C8-2DD4-4E3C-8AA5-E446C93BD078}"/>
              </a:ext>
            </a:extLst>
          </p:cNvPr>
          <p:cNvSpPr>
            <a:spLocks noGrp="1"/>
          </p:cNvSpPr>
          <p:nvPr>
            <p:ph type="sldNum" sz="quarter" idx="12"/>
          </p:nvPr>
        </p:nvSpPr>
        <p:spPr/>
        <p:txBody>
          <a:bodyPr/>
          <a:lstStyle/>
          <a:p>
            <a:fld id="{00000000-1234-1234-1234-123412341234}" type="slidenum">
              <a:rPr lang="en-US" smtClean="0"/>
              <a:pPr/>
              <a:t>43</a:t>
            </a:fld>
            <a:endParaRPr lang="en-US" dirty="0"/>
          </a:p>
        </p:txBody>
      </p:sp>
    </p:spTree>
    <p:extLst>
      <p:ext uri="{BB962C8B-B14F-4D97-AF65-F5344CB8AC3E}">
        <p14:creationId xmlns:p14="http://schemas.microsoft.com/office/powerpoint/2010/main" val="27043251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solidFill>
                  <a:schemeClr val="bg1">
                    <a:lumMod val="65000"/>
                  </a:schemeClr>
                </a:solidFill>
              </a:rPr>
              <a:t>Introduction</a:t>
            </a:r>
          </a:p>
          <a:p>
            <a:pPr marL="571500" indent="-457200">
              <a:buFont typeface="+mj-lt"/>
              <a:buAutoNum type="arabicPeriod"/>
            </a:pPr>
            <a:r>
              <a:rPr lang="en-US" sz="2000" dirty="0">
                <a:solidFill>
                  <a:schemeClr val="bg1">
                    <a:lumMod val="65000"/>
                  </a:schemeClr>
                </a:solidFill>
              </a:rPr>
              <a:t>Motivation and Attacks</a:t>
            </a:r>
          </a:p>
          <a:p>
            <a:pPr marL="571500" indent="-457200">
              <a:buFont typeface="+mj-lt"/>
              <a:buAutoNum type="arabicPeriod"/>
            </a:pPr>
            <a:r>
              <a:rPr lang="en-US" sz="2000" dirty="0">
                <a:solidFill>
                  <a:schemeClr val="bg1">
                    <a:lumMod val="65000"/>
                  </a:schemeClr>
                </a:solidFill>
              </a:rPr>
              <a:t>Summary of Related Work</a:t>
            </a:r>
          </a:p>
          <a:p>
            <a:pPr marL="571500" indent="-457200">
              <a:buFont typeface="+mj-lt"/>
              <a:buAutoNum type="arabicPeriod"/>
            </a:pPr>
            <a:r>
              <a:rPr lang="en-US" sz="2000" dirty="0">
                <a:solidFill>
                  <a:schemeClr val="bg1">
                    <a:lumMod val="65000"/>
                  </a:schemeClr>
                </a:solidFill>
              </a:rPr>
              <a:t>Need to Extend Related Work</a:t>
            </a:r>
          </a:p>
          <a:p>
            <a:pPr marL="571500" indent="-457200">
              <a:buFont typeface="+mj-lt"/>
              <a:buAutoNum type="arabicPeriod"/>
            </a:pPr>
            <a:r>
              <a:rPr lang="en-US" sz="2000" dirty="0">
                <a:solidFill>
                  <a:schemeClr val="bg1">
                    <a:lumMod val="65000"/>
                  </a:schemeClr>
                </a:solidFill>
              </a:rPr>
              <a:t>Scope of Project</a:t>
            </a:r>
          </a:p>
          <a:p>
            <a:pPr marL="571500" indent="-457200">
              <a:buFont typeface="+mj-lt"/>
              <a:buAutoNum type="arabicPeriod"/>
            </a:pPr>
            <a:r>
              <a:rPr lang="en-US" sz="2000" dirty="0">
                <a:solidFill>
                  <a:schemeClr val="bg1">
                    <a:lumMod val="65000"/>
                  </a:schemeClr>
                </a:solidFill>
              </a:rPr>
              <a:t>Proposed Solution</a:t>
            </a:r>
          </a:p>
          <a:p>
            <a:pPr marL="571500" indent="-457200">
              <a:buFont typeface="+mj-lt"/>
              <a:buAutoNum type="arabicPeriod"/>
            </a:pPr>
            <a:r>
              <a:rPr lang="en-US" sz="2000" dirty="0">
                <a:solidFill>
                  <a:schemeClr val="bg1">
                    <a:lumMod val="65000"/>
                  </a:schemeClr>
                </a:solidFill>
              </a:rPr>
              <a:t>Features</a:t>
            </a:r>
          </a:p>
          <a:p>
            <a:pPr marL="571500" indent="-457200">
              <a:buFont typeface="+mj-lt"/>
              <a:buAutoNum type="arabicPeriod"/>
            </a:pPr>
            <a:r>
              <a:rPr lang="en-US" sz="2000" dirty="0"/>
              <a:t>Future Extension</a:t>
            </a:r>
          </a:p>
          <a:p>
            <a:pPr marL="571500" indent="-457200">
              <a:buFont typeface="+mj-lt"/>
              <a:buAutoNum type="arabicPeriod"/>
            </a:pPr>
            <a:r>
              <a:rPr lang="en-US" sz="2000" dirty="0">
                <a:solidFill>
                  <a:schemeClr val="bg1">
                    <a:lumMod val="65000"/>
                  </a:schemeClr>
                </a:solidFill>
              </a:rPr>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44</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12414446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118484-8750-43A9-B921-DEF04C245F9D}"/>
              </a:ext>
            </a:extLst>
          </p:cNvPr>
          <p:cNvSpPr>
            <a:spLocks noGrp="1"/>
          </p:cNvSpPr>
          <p:nvPr>
            <p:ph type="body" idx="1"/>
          </p:nvPr>
        </p:nvSpPr>
        <p:spPr/>
        <p:txBody>
          <a:bodyPr/>
          <a:lstStyle/>
          <a:p>
            <a:pPr lvl="2" indent="-355600">
              <a:buSzPts val="2000"/>
            </a:pPr>
            <a:r>
              <a:rPr lang="en-US" sz="1800" dirty="0"/>
              <a:t>Defenses should be implemented against newer attacks, such as ones emerging from hidden partition attacks that allow covert data exfiltration.</a:t>
            </a:r>
          </a:p>
          <a:p>
            <a:pPr lvl="2" indent="-355600">
              <a:buSzPts val="2000"/>
            </a:pPr>
            <a:r>
              <a:rPr lang="en-US" sz="1800" dirty="0"/>
              <a:t>USB firmware might break out of virtual environments. In a middleware implementation that makes use of virtual containers, it is essential to further investigate these types of attacks.</a:t>
            </a:r>
          </a:p>
          <a:p>
            <a:pPr lvl="2" indent="-355600">
              <a:buSzPts val="2000"/>
            </a:pPr>
            <a:r>
              <a:rPr lang="en-US" sz="1800" dirty="0"/>
              <a:t>Effort should be placed into protecting the middleware itself. There is further work to be done in defending and cleansing the middleware in case of infection.</a:t>
            </a:r>
          </a:p>
          <a:p>
            <a:pPr marL="114300" indent="0">
              <a:buNone/>
            </a:pPr>
            <a:endParaRPr lang="en-US" dirty="0"/>
          </a:p>
        </p:txBody>
      </p:sp>
      <p:sp>
        <p:nvSpPr>
          <p:cNvPr id="3" name="Slide Number Placeholder 2">
            <a:extLst>
              <a:ext uri="{FF2B5EF4-FFF2-40B4-BE49-F238E27FC236}">
                <a16:creationId xmlns:a16="http://schemas.microsoft.com/office/drawing/2014/main" id="{BCAB53F6-5A5E-4170-B1E7-4A650D2AE789}"/>
              </a:ext>
            </a:extLst>
          </p:cNvPr>
          <p:cNvSpPr>
            <a:spLocks noGrp="1"/>
          </p:cNvSpPr>
          <p:nvPr>
            <p:ph type="sldNum" idx="12"/>
          </p:nvPr>
        </p:nvSpPr>
        <p:spPr/>
        <p:txBody>
          <a:bodyPr/>
          <a:lstStyle/>
          <a:p>
            <a:fld id="{00000000-1234-1234-1234-123412341234}" type="slidenum">
              <a:rPr lang="en-US" smtClean="0"/>
              <a:pPr/>
              <a:t>45</a:t>
            </a:fld>
            <a:endParaRPr lang="en-US" dirty="0"/>
          </a:p>
        </p:txBody>
      </p:sp>
      <p:sp>
        <p:nvSpPr>
          <p:cNvPr id="4" name="Title 3">
            <a:extLst>
              <a:ext uri="{FF2B5EF4-FFF2-40B4-BE49-F238E27FC236}">
                <a16:creationId xmlns:a16="http://schemas.microsoft.com/office/drawing/2014/main" id="{5916E789-B1E6-4256-BA3E-0374D0704EC8}"/>
              </a:ext>
            </a:extLst>
          </p:cNvPr>
          <p:cNvSpPr>
            <a:spLocks noGrp="1"/>
          </p:cNvSpPr>
          <p:nvPr>
            <p:ph type="title"/>
          </p:nvPr>
        </p:nvSpPr>
        <p:spPr/>
        <p:txBody>
          <a:bodyPr/>
          <a:lstStyle/>
          <a:p>
            <a:r>
              <a:rPr lang="en-US" dirty="0"/>
              <a:t>8.	Future Extension</a:t>
            </a:r>
          </a:p>
        </p:txBody>
      </p:sp>
      <p:sp>
        <p:nvSpPr>
          <p:cNvPr id="5" name="Footer Placeholder 4">
            <a:extLst>
              <a:ext uri="{FF2B5EF4-FFF2-40B4-BE49-F238E27FC236}">
                <a16:creationId xmlns:a16="http://schemas.microsoft.com/office/drawing/2014/main" id="{AE624A75-FF55-41DE-8629-40650B8F9621}"/>
              </a:ext>
            </a:extLst>
          </p:cNvPr>
          <p:cNvSpPr>
            <a:spLocks noGrp="1"/>
          </p:cNvSpPr>
          <p:nvPr>
            <p:ph type="ftr" sz="quarter" idx="13"/>
          </p:nvPr>
        </p:nvSpPr>
        <p:spPr/>
        <p:txBody>
          <a:bodyPr/>
          <a:lstStyle/>
          <a:p>
            <a:r>
              <a:rPr lang="en-US" dirty="0"/>
              <a:t>Future Extension</a:t>
            </a:r>
          </a:p>
        </p:txBody>
      </p:sp>
    </p:spTree>
    <p:extLst>
      <p:ext uri="{BB962C8B-B14F-4D97-AF65-F5344CB8AC3E}">
        <p14:creationId xmlns:p14="http://schemas.microsoft.com/office/powerpoint/2010/main" val="19859576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85B4F0-A00E-4FE0-A2E6-F9D8DC5D537C}"/>
              </a:ext>
            </a:extLst>
          </p:cNvPr>
          <p:cNvSpPr>
            <a:spLocks noGrp="1"/>
          </p:cNvSpPr>
          <p:nvPr>
            <p:ph type="body" idx="1"/>
          </p:nvPr>
        </p:nvSpPr>
        <p:spPr/>
        <p:txBody>
          <a:bodyPr/>
          <a:lstStyle/>
          <a:p>
            <a:r>
              <a:rPr lang="en-US" dirty="0">
                <a:solidFill>
                  <a:schemeClr val="bg1">
                    <a:lumMod val="65000"/>
                  </a:schemeClr>
                </a:solidFill>
              </a:rPr>
              <a:t>Motivation of Project</a:t>
            </a:r>
          </a:p>
          <a:p>
            <a:r>
              <a:rPr lang="en-US" dirty="0">
                <a:solidFill>
                  <a:schemeClr val="bg1">
                    <a:lumMod val="65000"/>
                  </a:schemeClr>
                </a:solidFill>
              </a:rPr>
              <a:t>Related Work</a:t>
            </a:r>
          </a:p>
          <a:p>
            <a:r>
              <a:rPr lang="en-US" dirty="0">
                <a:solidFill>
                  <a:schemeClr val="bg1">
                    <a:lumMod val="65000"/>
                  </a:schemeClr>
                </a:solidFill>
              </a:rPr>
              <a:t>Scope of Work</a:t>
            </a:r>
          </a:p>
          <a:p>
            <a:r>
              <a:rPr lang="en-US" dirty="0"/>
              <a:t>Time Plan</a:t>
            </a:r>
          </a:p>
        </p:txBody>
      </p:sp>
      <p:sp>
        <p:nvSpPr>
          <p:cNvPr id="3" name="Slide Number Placeholder 2">
            <a:extLst>
              <a:ext uri="{FF2B5EF4-FFF2-40B4-BE49-F238E27FC236}">
                <a16:creationId xmlns:a16="http://schemas.microsoft.com/office/drawing/2014/main" id="{B8DB9060-BC48-4299-88C8-ED3D9AF207A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46</a:t>
            </a:fld>
            <a:endParaRPr lang="en-US"/>
          </a:p>
        </p:txBody>
      </p:sp>
      <p:sp>
        <p:nvSpPr>
          <p:cNvPr id="4" name="Title 3">
            <a:extLst>
              <a:ext uri="{FF2B5EF4-FFF2-40B4-BE49-F238E27FC236}">
                <a16:creationId xmlns:a16="http://schemas.microsoft.com/office/drawing/2014/main" id="{D065257C-ECBF-495A-A38F-59933668190C}"/>
              </a:ext>
            </a:extLst>
          </p:cNvPr>
          <p:cNvSpPr>
            <a:spLocks noGrp="1"/>
          </p:cNvSpPr>
          <p:nvPr>
            <p:ph type="title"/>
          </p:nvPr>
        </p:nvSpPr>
        <p:spPr/>
        <p:txBody>
          <a:bodyPr>
            <a:normAutofit/>
          </a:bodyPr>
          <a:lstStyle/>
          <a:p>
            <a:r>
              <a:rPr lang="en-US" sz="4200" dirty="0"/>
              <a:t>Objectives</a:t>
            </a:r>
          </a:p>
        </p:txBody>
      </p:sp>
      <p:sp>
        <p:nvSpPr>
          <p:cNvPr id="5" name="Footer Placeholder 4">
            <a:extLst>
              <a:ext uri="{FF2B5EF4-FFF2-40B4-BE49-F238E27FC236}">
                <a16:creationId xmlns:a16="http://schemas.microsoft.com/office/drawing/2014/main" id="{B19A809C-F2EF-4240-B9FF-927B69832E3E}"/>
              </a:ext>
            </a:extLst>
          </p:cNvPr>
          <p:cNvSpPr>
            <a:spLocks noGrp="1"/>
          </p:cNvSpPr>
          <p:nvPr>
            <p:ph type="ftr" sz="quarter" idx="13"/>
          </p:nvPr>
        </p:nvSpPr>
        <p:spPr/>
        <p:txBody>
          <a:bodyPr/>
          <a:lstStyle/>
          <a:p>
            <a:r>
              <a:rPr lang="en-US"/>
              <a:t>Objectives</a:t>
            </a:r>
            <a:endParaRPr lang="en-US" dirty="0"/>
          </a:p>
        </p:txBody>
      </p:sp>
    </p:spTree>
    <p:extLst>
      <p:ext uri="{BB962C8B-B14F-4D97-AF65-F5344CB8AC3E}">
        <p14:creationId xmlns:p14="http://schemas.microsoft.com/office/powerpoint/2010/main" val="26098720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CB8BC98-6183-4D4E-8D9A-77C00C2BA553}"/>
              </a:ext>
            </a:extLst>
          </p:cNvPr>
          <p:cNvSpPr>
            <a:spLocks noGrp="1"/>
          </p:cNvSpPr>
          <p:nvPr>
            <p:ph type="ftr" sz="quarter" idx="11"/>
          </p:nvPr>
        </p:nvSpPr>
        <p:spPr/>
        <p:txBody>
          <a:bodyPr/>
          <a:lstStyle/>
          <a:p>
            <a:r>
              <a:rPr lang="en-US" dirty="0"/>
              <a:t>Time Plan</a:t>
            </a:r>
          </a:p>
        </p:txBody>
      </p:sp>
      <p:sp>
        <p:nvSpPr>
          <p:cNvPr id="3" name="Slide Number Placeholder 2">
            <a:extLst>
              <a:ext uri="{FF2B5EF4-FFF2-40B4-BE49-F238E27FC236}">
                <a16:creationId xmlns:a16="http://schemas.microsoft.com/office/drawing/2014/main" id="{7D8056DA-EE85-421E-B419-00894EB6207C}"/>
              </a:ext>
            </a:extLst>
          </p:cNvPr>
          <p:cNvSpPr>
            <a:spLocks noGrp="1"/>
          </p:cNvSpPr>
          <p:nvPr>
            <p:ph type="sldNum" sz="quarter" idx="12"/>
          </p:nvPr>
        </p:nvSpPr>
        <p:spPr/>
        <p:txBody>
          <a:bodyPr/>
          <a:lstStyle/>
          <a:p>
            <a:fld id="{00000000-1234-1234-1234-123412341234}" type="slidenum">
              <a:rPr lang="en-US" smtClean="0"/>
              <a:pPr/>
              <a:t>47</a:t>
            </a:fld>
            <a:endParaRPr lang="en-US" dirty="0"/>
          </a:p>
        </p:txBody>
      </p:sp>
      <p:pic>
        <p:nvPicPr>
          <p:cNvPr id="7" name="Content Placeholder 6">
            <a:extLst>
              <a:ext uri="{FF2B5EF4-FFF2-40B4-BE49-F238E27FC236}">
                <a16:creationId xmlns:a16="http://schemas.microsoft.com/office/drawing/2014/main" id="{9892D61E-1284-4697-A5AC-7DC41D2B0405}"/>
              </a:ext>
            </a:extLst>
          </p:cNvPr>
          <p:cNvPicPr>
            <a:picLocks noGrp="1" noChangeAspect="1"/>
          </p:cNvPicPr>
          <p:nvPr>
            <p:ph idx="4294967295"/>
          </p:nvPr>
        </p:nvPicPr>
        <p:blipFill rotWithShape="1">
          <a:blip r:embed="rId2"/>
          <a:srcRect t="6657" b="4660"/>
          <a:stretch/>
        </p:blipFill>
        <p:spPr>
          <a:xfrm>
            <a:off x="0" y="214313"/>
            <a:ext cx="9144000" cy="4392612"/>
          </a:xfrm>
          <a:prstGeom prst="rect">
            <a:avLst/>
          </a:prstGeom>
          <a:solidFill>
            <a:srgbClr val="F8F8F8"/>
          </a:solidFill>
        </p:spPr>
      </p:pic>
    </p:spTree>
    <p:extLst>
      <p:ext uri="{BB962C8B-B14F-4D97-AF65-F5344CB8AC3E}">
        <p14:creationId xmlns:p14="http://schemas.microsoft.com/office/powerpoint/2010/main" val="21444720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solidFill>
                  <a:schemeClr val="bg1">
                    <a:lumMod val="65000"/>
                  </a:schemeClr>
                </a:solidFill>
              </a:rPr>
              <a:t>Introduction</a:t>
            </a:r>
          </a:p>
          <a:p>
            <a:pPr marL="571500" indent="-457200">
              <a:buFont typeface="+mj-lt"/>
              <a:buAutoNum type="arabicPeriod"/>
            </a:pPr>
            <a:r>
              <a:rPr lang="en-US" sz="2000" dirty="0">
                <a:solidFill>
                  <a:schemeClr val="bg1">
                    <a:lumMod val="65000"/>
                  </a:schemeClr>
                </a:solidFill>
              </a:rPr>
              <a:t>Motivation and Attacks</a:t>
            </a:r>
          </a:p>
          <a:p>
            <a:pPr marL="571500" indent="-457200">
              <a:buFont typeface="+mj-lt"/>
              <a:buAutoNum type="arabicPeriod"/>
            </a:pPr>
            <a:r>
              <a:rPr lang="en-US" sz="2000" dirty="0">
                <a:solidFill>
                  <a:schemeClr val="bg1">
                    <a:lumMod val="65000"/>
                  </a:schemeClr>
                </a:solidFill>
              </a:rPr>
              <a:t>Summary of Related Work</a:t>
            </a:r>
          </a:p>
          <a:p>
            <a:pPr marL="571500" indent="-457200">
              <a:buFont typeface="+mj-lt"/>
              <a:buAutoNum type="arabicPeriod"/>
            </a:pPr>
            <a:r>
              <a:rPr lang="en-US" sz="2000" dirty="0">
                <a:solidFill>
                  <a:schemeClr val="bg1">
                    <a:lumMod val="65000"/>
                  </a:schemeClr>
                </a:solidFill>
              </a:rPr>
              <a:t>Need to Extend Related Work</a:t>
            </a:r>
          </a:p>
          <a:p>
            <a:pPr marL="571500" indent="-457200">
              <a:buFont typeface="+mj-lt"/>
              <a:buAutoNum type="arabicPeriod"/>
            </a:pPr>
            <a:r>
              <a:rPr lang="en-US" sz="2000" dirty="0">
                <a:solidFill>
                  <a:schemeClr val="bg1">
                    <a:lumMod val="65000"/>
                  </a:schemeClr>
                </a:solidFill>
              </a:rPr>
              <a:t>Scope of Project</a:t>
            </a:r>
          </a:p>
          <a:p>
            <a:pPr marL="571500" indent="-457200">
              <a:buFont typeface="+mj-lt"/>
              <a:buAutoNum type="arabicPeriod"/>
            </a:pPr>
            <a:r>
              <a:rPr lang="en-US" sz="2000" dirty="0">
                <a:solidFill>
                  <a:schemeClr val="bg1">
                    <a:lumMod val="65000"/>
                  </a:schemeClr>
                </a:solidFill>
              </a:rPr>
              <a:t>Proposed Solution</a:t>
            </a:r>
          </a:p>
          <a:p>
            <a:pPr marL="571500" indent="-457200">
              <a:buFont typeface="+mj-lt"/>
              <a:buAutoNum type="arabicPeriod"/>
            </a:pPr>
            <a:r>
              <a:rPr lang="en-US" sz="2000" dirty="0">
                <a:solidFill>
                  <a:schemeClr val="bg1">
                    <a:lumMod val="65000"/>
                  </a:schemeClr>
                </a:solidFill>
              </a:rPr>
              <a:t>Features</a:t>
            </a:r>
          </a:p>
          <a:p>
            <a:pPr marL="571500" indent="-457200">
              <a:buFont typeface="+mj-lt"/>
              <a:buAutoNum type="arabicPeriod"/>
            </a:pPr>
            <a:r>
              <a:rPr lang="en-US" sz="2000" dirty="0">
                <a:solidFill>
                  <a:schemeClr val="bg1">
                    <a:lumMod val="65000"/>
                  </a:schemeClr>
                </a:solidFill>
              </a:rPr>
              <a:t>Future Extension</a:t>
            </a:r>
          </a:p>
          <a:p>
            <a:pPr marL="571500" indent="-457200">
              <a:buFont typeface="+mj-lt"/>
              <a:buAutoNum type="arabicPeriod"/>
            </a:pPr>
            <a:r>
              <a:rPr lang="en-US" sz="2000" dirty="0"/>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48</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81172146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87BB231-0BEF-4ADD-B053-C2E26A43E373}"/>
              </a:ext>
            </a:extLst>
          </p:cNvPr>
          <p:cNvSpPr>
            <a:spLocks noGrp="1"/>
          </p:cNvSpPr>
          <p:nvPr>
            <p:ph type="body" idx="1"/>
          </p:nvPr>
        </p:nvSpPr>
        <p:spPr/>
        <p:txBody>
          <a:bodyPr/>
          <a:lstStyle/>
          <a:p>
            <a:pPr lvl="1" indent="-355600">
              <a:lnSpc>
                <a:spcPct val="120000"/>
              </a:lnSpc>
              <a:buSzPts val="2000"/>
            </a:pPr>
            <a:r>
              <a:rPr lang="en-US" sz="2600" dirty="0"/>
              <a:t>Universal Serial Bus (USB) drives became more prominent attack vector</a:t>
            </a:r>
          </a:p>
          <a:p>
            <a:pPr lvl="1" indent="-355600">
              <a:spcBef>
                <a:spcPts val="700"/>
              </a:spcBef>
              <a:buSzPts val="2000"/>
            </a:pPr>
            <a:r>
              <a:rPr lang="en-US" sz="2600" dirty="0"/>
              <a:t>Traditional endpoint protection mechanisms do not protect against various attacks</a:t>
            </a:r>
          </a:p>
          <a:p>
            <a:pPr lvl="1" indent="-355600">
              <a:buSzPts val="2000"/>
            </a:pPr>
            <a:r>
              <a:rPr lang="en-US" sz="2600" dirty="0"/>
              <a:t>Need arises for affordable middleware solution </a:t>
            </a:r>
          </a:p>
        </p:txBody>
      </p:sp>
      <p:sp>
        <p:nvSpPr>
          <p:cNvPr id="3" name="Slide Number Placeholder 2">
            <a:extLst>
              <a:ext uri="{FF2B5EF4-FFF2-40B4-BE49-F238E27FC236}">
                <a16:creationId xmlns:a16="http://schemas.microsoft.com/office/drawing/2014/main" id="{86CA8274-EB0F-45A3-B0D9-C8C185464FA2}"/>
              </a:ext>
            </a:extLst>
          </p:cNvPr>
          <p:cNvSpPr>
            <a:spLocks noGrp="1"/>
          </p:cNvSpPr>
          <p:nvPr>
            <p:ph type="sldNum" idx="12"/>
          </p:nvPr>
        </p:nvSpPr>
        <p:spPr/>
        <p:txBody>
          <a:bodyPr/>
          <a:lstStyle/>
          <a:p>
            <a:fld id="{00000000-1234-1234-1234-123412341234}" type="slidenum">
              <a:rPr lang="en-US" smtClean="0"/>
              <a:pPr/>
              <a:t>49</a:t>
            </a:fld>
            <a:endParaRPr lang="en-US" dirty="0"/>
          </a:p>
        </p:txBody>
      </p:sp>
      <p:sp>
        <p:nvSpPr>
          <p:cNvPr id="4" name="Title 3">
            <a:extLst>
              <a:ext uri="{FF2B5EF4-FFF2-40B4-BE49-F238E27FC236}">
                <a16:creationId xmlns:a16="http://schemas.microsoft.com/office/drawing/2014/main" id="{8649CC1D-CD25-4793-AAD2-5AFA74C64164}"/>
              </a:ext>
            </a:extLst>
          </p:cNvPr>
          <p:cNvSpPr>
            <a:spLocks noGrp="1"/>
          </p:cNvSpPr>
          <p:nvPr>
            <p:ph type="title"/>
          </p:nvPr>
        </p:nvSpPr>
        <p:spPr/>
        <p:txBody>
          <a:bodyPr/>
          <a:lstStyle/>
          <a:p>
            <a:r>
              <a:rPr lang="en-US" dirty="0"/>
              <a:t>9.	Conclusion</a:t>
            </a:r>
          </a:p>
        </p:txBody>
      </p:sp>
      <p:sp>
        <p:nvSpPr>
          <p:cNvPr id="5" name="Footer Placeholder 4">
            <a:extLst>
              <a:ext uri="{FF2B5EF4-FFF2-40B4-BE49-F238E27FC236}">
                <a16:creationId xmlns:a16="http://schemas.microsoft.com/office/drawing/2014/main" id="{4C121D98-A19E-413B-A6B6-63D96941BB90}"/>
              </a:ext>
            </a:extLst>
          </p:cNvPr>
          <p:cNvSpPr>
            <a:spLocks noGrp="1"/>
          </p:cNvSpPr>
          <p:nvPr>
            <p:ph type="ftr" sz="quarter" idx="13"/>
          </p:nvPr>
        </p:nvSpPr>
        <p:spPr/>
        <p:txBody>
          <a:bodyPr/>
          <a:lstStyle/>
          <a:p>
            <a:r>
              <a:rPr lang="en-US" dirty="0"/>
              <a:t>Conclusion</a:t>
            </a:r>
          </a:p>
        </p:txBody>
      </p:sp>
    </p:spTree>
    <p:extLst>
      <p:ext uri="{BB962C8B-B14F-4D97-AF65-F5344CB8AC3E}">
        <p14:creationId xmlns:p14="http://schemas.microsoft.com/office/powerpoint/2010/main" val="3684996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85B4F0-A00E-4FE0-A2E6-F9D8DC5D537C}"/>
              </a:ext>
            </a:extLst>
          </p:cNvPr>
          <p:cNvSpPr>
            <a:spLocks noGrp="1"/>
          </p:cNvSpPr>
          <p:nvPr>
            <p:ph type="body" idx="1"/>
          </p:nvPr>
        </p:nvSpPr>
        <p:spPr/>
        <p:txBody>
          <a:bodyPr/>
          <a:lstStyle/>
          <a:p>
            <a:r>
              <a:rPr lang="en-US" dirty="0"/>
              <a:t>Motivation of Project</a:t>
            </a:r>
          </a:p>
          <a:p>
            <a:r>
              <a:rPr lang="en-US" dirty="0">
                <a:solidFill>
                  <a:schemeClr val="bg1">
                    <a:lumMod val="65000"/>
                  </a:schemeClr>
                </a:solidFill>
              </a:rPr>
              <a:t>Related Work</a:t>
            </a:r>
          </a:p>
          <a:p>
            <a:r>
              <a:rPr lang="en-US" dirty="0">
                <a:solidFill>
                  <a:schemeClr val="bg1">
                    <a:lumMod val="65000"/>
                  </a:schemeClr>
                </a:solidFill>
              </a:rPr>
              <a:t>Scope of Work</a:t>
            </a:r>
          </a:p>
          <a:p>
            <a:r>
              <a:rPr lang="en-US" dirty="0">
                <a:solidFill>
                  <a:schemeClr val="bg1">
                    <a:lumMod val="65000"/>
                  </a:schemeClr>
                </a:solidFill>
              </a:rPr>
              <a:t>Time Plan</a:t>
            </a:r>
          </a:p>
        </p:txBody>
      </p:sp>
      <p:sp>
        <p:nvSpPr>
          <p:cNvPr id="3" name="Slide Number Placeholder 2">
            <a:extLst>
              <a:ext uri="{FF2B5EF4-FFF2-40B4-BE49-F238E27FC236}">
                <a16:creationId xmlns:a16="http://schemas.microsoft.com/office/drawing/2014/main" id="{B8DB9060-BC48-4299-88C8-ED3D9AF207A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sp>
        <p:nvSpPr>
          <p:cNvPr id="4" name="Title 3">
            <a:extLst>
              <a:ext uri="{FF2B5EF4-FFF2-40B4-BE49-F238E27FC236}">
                <a16:creationId xmlns:a16="http://schemas.microsoft.com/office/drawing/2014/main" id="{D065257C-ECBF-495A-A38F-59933668190C}"/>
              </a:ext>
            </a:extLst>
          </p:cNvPr>
          <p:cNvSpPr>
            <a:spLocks noGrp="1"/>
          </p:cNvSpPr>
          <p:nvPr>
            <p:ph type="title"/>
          </p:nvPr>
        </p:nvSpPr>
        <p:spPr/>
        <p:txBody>
          <a:bodyPr>
            <a:normAutofit/>
          </a:bodyPr>
          <a:lstStyle/>
          <a:p>
            <a:r>
              <a:rPr lang="en-US" sz="4200" dirty="0"/>
              <a:t>Objectives</a:t>
            </a:r>
          </a:p>
        </p:txBody>
      </p:sp>
      <p:sp>
        <p:nvSpPr>
          <p:cNvPr id="5" name="Footer Placeholder 4">
            <a:extLst>
              <a:ext uri="{FF2B5EF4-FFF2-40B4-BE49-F238E27FC236}">
                <a16:creationId xmlns:a16="http://schemas.microsoft.com/office/drawing/2014/main" id="{B19A809C-F2EF-4240-B9FF-927B69832E3E}"/>
              </a:ext>
            </a:extLst>
          </p:cNvPr>
          <p:cNvSpPr>
            <a:spLocks noGrp="1"/>
          </p:cNvSpPr>
          <p:nvPr>
            <p:ph type="ftr" sz="quarter" idx="13"/>
          </p:nvPr>
        </p:nvSpPr>
        <p:spPr/>
        <p:txBody>
          <a:bodyPr/>
          <a:lstStyle/>
          <a:p>
            <a:r>
              <a:rPr lang="en-US"/>
              <a:t>Objectives</a:t>
            </a:r>
            <a:endParaRPr lang="en-US" dirty="0"/>
          </a:p>
        </p:txBody>
      </p:sp>
    </p:spTree>
    <p:extLst>
      <p:ext uri="{BB962C8B-B14F-4D97-AF65-F5344CB8AC3E}">
        <p14:creationId xmlns:p14="http://schemas.microsoft.com/office/powerpoint/2010/main" val="70822806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436C64-68D8-40F0-9D35-5B3E9EC8353C}"/>
              </a:ext>
            </a:extLst>
          </p:cNvPr>
          <p:cNvSpPr>
            <a:spLocks noGrp="1"/>
          </p:cNvSpPr>
          <p:nvPr>
            <p:ph type="body" idx="1"/>
          </p:nvPr>
        </p:nvSpPr>
        <p:spPr>
          <a:xfrm>
            <a:off x="334560" y="1303021"/>
            <a:ext cx="8520600" cy="3302700"/>
          </a:xfrm>
        </p:spPr>
        <p:txBody>
          <a:bodyPr/>
          <a:lstStyle/>
          <a:p>
            <a:pPr lvl="2" indent="-457200"/>
            <a:r>
              <a:rPr lang="en-US" dirty="0">
                <a:latin typeface="PT Sans Narrow"/>
                <a:ea typeface="PT Sans Narrow"/>
                <a:cs typeface="PT Sans Narrow"/>
                <a:sym typeface="PT Sans Narrow"/>
              </a:rPr>
              <a:t>[1] </a:t>
            </a:r>
            <a:r>
              <a:rPr lang="en-US" dirty="0" err="1">
                <a:latin typeface="PT Sans Narrow"/>
                <a:ea typeface="PT Sans Narrow"/>
                <a:cs typeface="PT Sans Narrow"/>
                <a:sym typeface="PT Sans Narrow"/>
              </a:rPr>
              <a:t>Andress</a:t>
            </a:r>
            <a:r>
              <a:rPr lang="en-US" dirty="0">
                <a:latin typeface="PT Sans Narrow"/>
                <a:ea typeface="PT Sans Narrow"/>
                <a:cs typeface="PT Sans Narrow"/>
                <a:sym typeface="PT Sans Narrow"/>
              </a:rPr>
              <a:t>, J. (2014). The Basics of Information Security: Understanding the Fundamentals of InfoSec in Theory and Practice. </a:t>
            </a:r>
            <a:r>
              <a:rPr lang="en-US" dirty="0" err="1">
                <a:latin typeface="PT Sans Narrow"/>
                <a:ea typeface="PT Sans Narrow"/>
                <a:cs typeface="PT Sans Narrow"/>
                <a:sym typeface="PT Sans Narrow"/>
              </a:rPr>
              <a:t>Syngress</a:t>
            </a:r>
            <a:r>
              <a:rPr lang="en-US" dirty="0">
                <a:latin typeface="PT Sans Narrow"/>
                <a:ea typeface="PT Sans Narrow"/>
                <a:cs typeface="PT Sans Narrow"/>
                <a:sym typeface="PT Sans Narrow"/>
              </a:rPr>
              <a:t>. p. 240.</a:t>
            </a:r>
          </a:p>
          <a:p>
            <a:pPr lvl="2" indent="-457200"/>
            <a:r>
              <a:rPr lang="en-US" dirty="0">
                <a:latin typeface="PT Sans Narrow"/>
                <a:ea typeface="PT Sans Narrow"/>
                <a:cs typeface="PT Sans Narrow"/>
                <a:sym typeface="PT Sans Narrow"/>
              </a:rPr>
              <a:t>[2] K. </a:t>
            </a:r>
            <a:r>
              <a:rPr lang="en-US" dirty="0" err="1">
                <a:latin typeface="PT Sans Narrow"/>
                <a:ea typeface="PT Sans Narrow"/>
                <a:cs typeface="PT Sans Narrow"/>
                <a:sym typeface="PT Sans Narrow"/>
              </a:rPr>
              <a:t>Nohl</a:t>
            </a:r>
            <a:r>
              <a:rPr lang="en-US" dirty="0">
                <a:latin typeface="PT Sans Narrow"/>
                <a:ea typeface="PT Sans Narrow"/>
                <a:cs typeface="PT Sans Narrow"/>
                <a:sym typeface="PT Sans Narrow"/>
              </a:rPr>
              <a:t>, S. </a:t>
            </a:r>
            <a:r>
              <a:rPr lang="en-US" dirty="0" err="1">
                <a:latin typeface="PT Sans Narrow"/>
                <a:ea typeface="PT Sans Narrow"/>
                <a:cs typeface="PT Sans Narrow"/>
                <a:sym typeface="PT Sans Narrow"/>
              </a:rPr>
              <a:t>Krißler</a:t>
            </a:r>
            <a:r>
              <a:rPr lang="en-US" dirty="0">
                <a:latin typeface="PT Sans Narrow"/>
                <a:ea typeface="PT Sans Narrow"/>
                <a:cs typeface="PT Sans Narrow"/>
                <a:sym typeface="PT Sans Narrow"/>
              </a:rPr>
              <a:t> and J. </a:t>
            </a:r>
            <a:r>
              <a:rPr lang="en-US" dirty="0" err="1">
                <a:latin typeface="PT Sans Narrow"/>
                <a:ea typeface="PT Sans Narrow"/>
                <a:cs typeface="PT Sans Narrow"/>
                <a:sym typeface="PT Sans Narrow"/>
              </a:rPr>
              <a:t>Lell</a:t>
            </a:r>
            <a:r>
              <a:rPr lang="en-US" dirty="0">
                <a:latin typeface="PT Sans Narrow"/>
                <a:ea typeface="PT Sans Narrow"/>
                <a:cs typeface="PT Sans Narrow"/>
                <a:sym typeface="PT Sans Narrow"/>
              </a:rPr>
              <a:t>, "BadUSB — On accessories that turn evil," in </a:t>
            </a:r>
            <a:r>
              <a:rPr lang="en-US" dirty="0" err="1">
                <a:latin typeface="PT Sans Narrow"/>
                <a:ea typeface="PT Sans Narrow"/>
                <a:cs typeface="PT Sans Narrow"/>
                <a:sym typeface="PT Sans Narrow"/>
              </a:rPr>
              <a:t>BlackHat</a:t>
            </a:r>
            <a:r>
              <a:rPr lang="en-US" dirty="0">
                <a:latin typeface="PT Sans Narrow"/>
                <a:ea typeface="PT Sans Narrow"/>
                <a:cs typeface="PT Sans Narrow"/>
                <a:sym typeface="PT Sans Narrow"/>
              </a:rPr>
              <a:t>, 2014.</a:t>
            </a:r>
          </a:p>
          <a:p>
            <a:pPr lvl="2" indent="-457200"/>
            <a:r>
              <a:rPr lang="en-US" dirty="0">
                <a:latin typeface="PT Sans Narrow"/>
                <a:ea typeface="PT Sans Narrow"/>
                <a:cs typeface="PT Sans Narrow"/>
                <a:sym typeface="PT Sans Narrow"/>
              </a:rPr>
              <a:t>[3]</a:t>
            </a:r>
            <a:r>
              <a:rPr lang="en-US" u="sng" dirty="0">
                <a:solidFill>
                  <a:schemeClr val="hlink"/>
                </a:solidFill>
                <a:latin typeface="PT Sans Narrow"/>
                <a:ea typeface="PT Sans Narrow"/>
                <a:cs typeface="PT Sans Narrow"/>
                <a:sym typeface="PT Sans Narrow"/>
                <a:hlinkClick r:id="rId2"/>
              </a:rPr>
              <a:t>https://www.bleepingcomputer.com/news/security/heres-a-list-of-29-different-types-of-usb-attacks/</a:t>
            </a:r>
            <a:endParaRPr lang="en-US" dirty="0">
              <a:latin typeface="PT Sans Narrow"/>
              <a:ea typeface="PT Sans Narrow"/>
              <a:cs typeface="PT Sans Narrow"/>
              <a:sym typeface="PT Sans Narrow"/>
            </a:endParaRPr>
          </a:p>
          <a:p>
            <a:pPr lvl="2" indent="-457200"/>
            <a:r>
              <a:rPr lang="en-US" dirty="0">
                <a:latin typeface="PT Sans Narrow"/>
                <a:ea typeface="PT Sans Narrow"/>
                <a:cs typeface="PT Sans Narrow"/>
                <a:sym typeface="PT Sans Narrow"/>
              </a:rPr>
              <a:t>[4]</a:t>
            </a:r>
            <a:r>
              <a:rPr lang="en-US" u="sng" dirty="0">
                <a:solidFill>
                  <a:schemeClr val="hlink"/>
                </a:solidFill>
                <a:latin typeface="PT Sans Narrow"/>
                <a:ea typeface="PT Sans Narrow"/>
                <a:cs typeface="PT Sans Narrow"/>
                <a:sym typeface="PT Sans Narrow"/>
                <a:hlinkClick r:id="rId3"/>
              </a:rPr>
              <a:t>https://www.csoonline.com/article/3218104/what-is-stuxnet-who-created-it-and-how-does-it-work.html</a:t>
            </a:r>
            <a:endParaRPr lang="en-US" dirty="0">
              <a:latin typeface="PT Sans Narrow"/>
              <a:ea typeface="PT Sans Narrow"/>
              <a:cs typeface="PT Sans Narrow"/>
              <a:sym typeface="PT Sans Narrow"/>
            </a:endParaRPr>
          </a:p>
          <a:p>
            <a:pPr lvl="2" indent="-457200"/>
            <a:r>
              <a:rPr lang="en-US" dirty="0">
                <a:latin typeface="PT Sans Narrow"/>
                <a:ea typeface="PT Sans Narrow"/>
                <a:cs typeface="PT Sans Narrow"/>
                <a:sym typeface="PT Sans Narrow"/>
              </a:rPr>
              <a:t>[5] D. J. Tian, A. Bates, and K. Butler, “Defending against malicious USB firmware with </a:t>
            </a:r>
            <a:r>
              <a:rPr lang="en-US" dirty="0" err="1">
                <a:latin typeface="PT Sans Narrow"/>
                <a:ea typeface="PT Sans Narrow"/>
                <a:cs typeface="PT Sans Narrow"/>
                <a:sym typeface="PT Sans Narrow"/>
              </a:rPr>
              <a:t>GoodUSB</a:t>
            </a:r>
            <a:r>
              <a:rPr lang="en-US" dirty="0">
                <a:latin typeface="PT Sans Narrow"/>
                <a:ea typeface="PT Sans Narrow"/>
                <a:cs typeface="PT Sans Narrow"/>
                <a:sym typeface="PT Sans Narrow"/>
              </a:rPr>
              <a:t>,” in Annual Computer Security Applications Conference, ser. ACSAC’15, 2015.</a:t>
            </a:r>
          </a:p>
          <a:p>
            <a:endParaRPr lang="en-US" dirty="0"/>
          </a:p>
        </p:txBody>
      </p:sp>
      <p:sp>
        <p:nvSpPr>
          <p:cNvPr id="3" name="Slide Number Placeholder 2">
            <a:extLst>
              <a:ext uri="{FF2B5EF4-FFF2-40B4-BE49-F238E27FC236}">
                <a16:creationId xmlns:a16="http://schemas.microsoft.com/office/drawing/2014/main" id="{AE14E76F-25DE-4B2F-A543-104CF80E4B50}"/>
              </a:ext>
            </a:extLst>
          </p:cNvPr>
          <p:cNvSpPr>
            <a:spLocks noGrp="1"/>
          </p:cNvSpPr>
          <p:nvPr>
            <p:ph type="sldNum" idx="12"/>
          </p:nvPr>
        </p:nvSpPr>
        <p:spPr/>
        <p:txBody>
          <a:bodyPr/>
          <a:lstStyle/>
          <a:p>
            <a:fld id="{00000000-1234-1234-1234-123412341234}" type="slidenum">
              <a:rPr lang="en-US" smtClean="0"/>
              <a:pPr/>
              <a:t>50</a:t>
            </a:fld>
            <a:endParaRPr lang="en-US" dirty="0"/>
          </a:p>
        </p:txBody>
      </p:sp>
      <p:sp>
        <p:nvSpPr>
          <p:cNvPr id="4" name="Title 3">
            <a:extLst>
              <a:ext uri="{FF2B5EF4-FFF2-40B4-BE49-F238E27FC236}">
                <a16:creationId xmlns:a16="http://schemas.microsoft.com/office/drawing/2014/main" id="{6173CC73-D5E7-4555-BBF8-0D53E24C0AC6}"/>
              </a:ext>
            </a:extLst>
          </p:cNvPr>
          <p:cNvSpPr>
            <a:spLocks noGrp="1"/>
          </p:cNvSpPr>
          <p:nvPr>
            <p:ph type="title"/>
          </p:nvPr>
        </p:nvSpPr>
        <p:spPr/>
        <p:txBody>
          <a:bodyPr/>
          <a:lstStyle/>
          <a:p>
            <a:r>
              <a:rPr lang="en-US" dirty="0"/>
              <a:t>References</a:t>
            </a:r>
          </a:p>
        </p:txBody>
      </p:sp>
      <p:sp>
        <p:nvSpPr>
          <p:cNvPr id="5" name="Footer Placeholder 4">
            <a:extLst>
              <a:ext uri="{FF2B5EF4-FFF2-40B4-BE49-F238E27FC236}">
                <a16:creationId xmlns:a16="http://schemas.microsoft.com/office/drawing/2014/main" id="{A5E49D20-CBE1-40CE-A2F3-6B6C643B4847}"/>
              </a:ext>
            </a:extLst>
          </p:cNvPr>
          <p:cNvSpPr>
            <a:spLocks noGrp="1"/>
          </p:cNvSpPr>
          <p:nvPr>
            <p:ph type="ftr" sz="quarter" idx="13"/>
          </p:nvPr>
        </p:nvSpPr>
        <p:spPr/>
        <p:txBody>
          <a:bodyPr/>
          <a:lstStyle/>
          <a:p>
            <a:r>
              <a:rPr lang="en-US" dirty="0"/>
              <a:t>References</a:t>
            </a:r>
          </a:p>
        </p:txBody>
      </p:sp>
    </p:spTree>
    <p:extLst>
      <p:ext uri="{BB962C8B-B14F-4D97-AF65-F5344CB8AC3E}">
        <p14:creationId xmlns:p14="http://schemas.microsoft.com/office/powerpoint/2010/main" val="37907148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436C64-68D8-40F0-9D35-5B3E9EC8353C}"/>
              </a:ext>
            </a:extLst>
          </p:cNvPr>
          <p:cNvSpPr>
            <a:spLocks noGrp="1"/>
          </p:cNvSpPr>
          <p:nvPr>
            <p:ph type="body" idx="1"/>
          </p:nvPr>
        </p:nvSpPr>
        <p:spPr>
          <a:xfrm>
            <a:off x="334560" y="1303021"/>
            <a:ext cx="8520600" cy="3302700"/>
          </a:xfrm>
        </p:spPr>
        <p:txBody>
          <a:bodyPr/>
          <a:lstStyle/>
          <a:p>
            <a:pPr lvl="2" indent="-457200"/>
            <a:r>
              <a:rPr lang="en-US" dirty="0">
                <a:latin typeface="PT Sans Narrow"/>
                <a:ea typeface="PT Sans Narrow"/>
                <a:cs typeface="PT Sans Narrow"/>
                <a:sym typeface="PT Sans Narrow"/>
              </a:rPr>
              <a:t>[6] D. J. Tian, G. Hernandez, J. Choi, V. Frost, P. Johnson, and K. Butler. “LBM: A Security Framework for Peripherals within the Linux Kernel. In Proceedings ``'' IEEE Symposium on Security and Privacy (Oakland’19)”, San Francisco, CA, May 2019.</a:t>
            </a:r>
          </a:p>
          <a:p>
            <a:pPr lvl="2" indent="-457200"/>
            <a:r>
              <a:rPr lang="en-US" dirty="0">
                <a:latin typeface="PT Sans Narrow"/>
                <a:ea typeface="PT Sans Narrow"/>
                <a:cs typeface="PT Sans Narrow"/>
                <a:sym typeface="PT Sans Narrow"/>
              </a:rPr>
              <a:t>[7] A. </a:t>
            </a:r>
            <a:r>
              <a:rPr lang="en-US" dirty="0" err="1">
                <a:latin typeface="PT Sans Narrow"/>
                <a:ea typeface="PT Sans Narrow"/>
                <a:cs typeface="PT Sans Narrow"/>
                <a:sym typeface="PT Sans Narrow"/>
              </a:rPr>
              <a:t>Kharraz</a:t>
            </a:r>
            <a:r>
              <a:rPr lang="en-US" dirty="0">
                <a:latin typeface="PT Sans Narrow"/>
                <a:ea typeface="PT Sans Narrow"/>
                <a:cs typeface="PT Sans Narrow"/>
                <a:sym typeface="PT Sans Narrow"/>
              </a:rPr>
              <a:t>, B. L. Daley, G. Z. Baker, W. Robertson, and E. </a:t>
            </a:r>
            <a:r>
              <a:rPr lang="en-US" dirty="0" err="1">
                <a:latin typeface="PT Sans Narrow"/>
                <a:ea typeface="PT Sans Narrow"/>
                <a:cs typeface="PT Sans Narrow"/>
                <a:sym typeface="PT Sans Narrow"/>
              </a:rPr>
              <a:t>Kirda</a:t>
            </a:r>
            <a:r>
              <a:rPr lang="en-US" dirty="0">
                <a:latin typeface="PT Sans Narrow"/>
                <a:ea typeface="PT Sans Narrow"/>
                <a:cs typeface="PT Sans Narrow"/>
                <a:sym typeface="PT Sans Narrow"/>
              </a:rPr>
              <a:t>, “USBESAFE: An End-Point Solution to Protect Against USB-Based Attacks”, in 22nd International Symposium on Research in Attacks, Intrusions, and Defenses (RAID), 2019.</a:t>
            </a:r>
          </a:p>
          <a:p>
            <a:pPr lvl="2" indent="-457200"/>
            <a:r>
              <a:rPr lang="en-US" dirty="0">
                <a:latin typeface="PT Sans Narrow"/>
                <a:ea typeface="PT Sans Narrow"/>
                <a:cs typeface="PT Sans Narrow"/>
                <a:sym typeface="PT Sans Narrow"/>
              </a:rPr>
              <a:t>[8] G. Hernandez, F. </a:t>
            </a:r>
            <a:r>
              <a:rPr lang="en-US" dirty="0" err="1">
                <a:latin typeface="PT Sans Narrow"/>
                <a:ea typeface="PT Sans Narrow"/>
                <a:cs typeface="PT Sans Narrow"/>
                <a:sym typeface="PT Sans Narrow"/>
              </a:rPr>
              <a:t>Fowze</a:t>
            </a:r>
            <a:r>
              <a:rPr lang="en-US" dirty="0">
                <a:latin typeface="PT Sans Narrow"/>
                <a:ea typeface="PT Sans Narrow"/>
                <a:cs typeface="PT Sans Narrow"/>
                <a:sym typeface="PT Sans Narrow"/>
              </a:rPr>
              <a:t>, D. J. Tian, T. Yavuz, and K. R. B. Butler, “</a:t>
            </a:r>
            <a:r>
              <a:rPr lang="en-US" dirty="0" err="1">
                <a:latin typeface="PT Sans Narrow"/>
                <a:ea typeface="PT Sans Narrow"/>
                <a:cs typeface="PT Sans Narrow"/>
                <a:sym typeface="PT Sans Narrow"/>
              </a:rPr>
              <a:t>Firmusb</a:t>
            </a:r>
            <a:r>
              <a:rPr lang="en-US" dirty="0">
                <a:latin typeface="PT Sans Narrow"/>
                <a:ea typeface="PT Sans Narrow"/>
                <a:cs typeface="PT Sans Narrow"/>
                <a:sym typeface="PT Sans Narrow"/>
              </a:rPr>
              <a:t>: Vetting USB device firmware using domain informed symbolic execution,” in Proceedings of the 2017 ACM SIGSAC Conference on Computer and Communications Security (CCS), Dallas, TX, USA, October 30 - November 03, 2017, 2017</a:t>
            </a:r>
          </a:p>
        </p:txBody>
      </p:sp>
      <p:sp>
        <p:nvSpPr>
          <p:cNvPr id="3" name="Slide Number Placeholder 2">
            <a:extLst>
              <a:ext uri="{FF2B5EF4-FFF2-40B4-BE49-F238E27FC236}">
                <a16:creationId xmlns:a16="http://schemas.microsoft.com/office/drawing/2014/main" id="{AE14E76F-25DE-4B2F-A543-104CF80E4B50}"/>
              </a:ext>
            </a:extLst>
          </p:cNvPr>
          <p:cNvSpPr>
            <a:spLocks noGrp="1"/>
          </p:cNvSpPr>
          <p:nvPr>
            <p:ph type="sldNum" idx="12"/>
          </p:nvPr>
        </p:nvSpPr>
        <p:spPr/>
        <p:txBody>
          <a:bodyPr/>
          <a:lstStyle/>
          <a:p>
            <a:fld id="{00000000-1234-1234-1234-123412341234}" type="slidenum">
              <a:rPr lang="en-US" smtClean="0"/>
              <a:pPr/>
              <a:t>51</a:t>
            </a:fld>
            <a:endParaRPr lang="en-US" dirty="0"/>
          </a:p>
        </p:txBody>
      </p:sp>
      <p:sp>
        <p:nvSpPr>
          <p:cNvPr id="4" name="Title 3">
            <a:extLst>
              <a:ext uri="{FF2B5EF4-FFF2-40B4-BE49-F238E27FC236}">
                <a16:creationId xmlns:a16="http://schemas.microsoft.com/office/drawing/2014/main" id="{6173CC73-D5E7-4555-BBF8-0D53E24C0AC6}"/>
              </a:ext>
            </a:extLst>
          </p:cNvPr>
          <p:cNvSpPr>
            <a:spLocks noGrp="1"/>
          </p:cNvSpPr>
          <p:nvPr>
            <p:ph type="title"/>
          </p:nvPr>
        </p:nvSpPr>
        <p:spPr/>
        <p:txBody>
          <a:bodyPr/>
          <a:lstStyle/>
          <a:p>
            <a:r>
              <a:rPr lang="en-US" dirty="0"/>
              <a:t>References (Cont’d)</a:t>
            </a:r>
          </a:p>
        </p:txBody>
      </p:sp>
      <p:sp>
        <p:nvSpPr>
          <p:cNvPr id="5" name="Footer Placeholder 4">
            <a:extLst>
              <a:ext uri="{FF2B5EF4-FFF2-40B4-BE49-F238E27FC236}">
                <a16:creationId xmlns:a16="http://schemas.microsoft.com/office/drawing/2014/main" id="{A5E49D20-CBE1-40CE-A2F3-6B6C643B4847}"/>
              </a:ext>
            </a:extLst>
          </p:cNvPr>
          <p:cNvSpPr>
            <a:spLocks noGrp="1"/>
          </p:cNvSpPr>
          <p:nvPr>
            <p:ph type="ftr" sz="quarter" idx="13"/>
          </p:nvPr>
        </p:nvSpPr>
        <p:spPr/>
        <p:txBody>
          <a:bodyPr/>
          <a:lstStyle/>
          <a:p>
            <a:r>
              <a:rPr lang="en-US" dirty="0"/>
              <a:t>References</a:t>
            </a:r>
          </a:p>
        </p:txBody>
      </p:sp>
    </p:spTree>
    <p:extLst>
      <p:ext uri="{BB962C8B-B14F-4D97-AF65-F5344CB8AC3E}">
        <p14:creationId xmlns:p14="http://schemas.microsoft.com/office/powerpoint/2010/main" val="14488127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436C64-68D8-40F0-9D35-5B3E9EC8353C}"/>
              </a:ext>
            </a:extLst>
          </p:cNvPr>
          <p:cNvSpPr>
            <a:spLocks noGrp="1"/>
          </p:cNvSpPr>
          <p:nvPr>
            <p:ph type="body" idx="1"/>
          </p:nvPr>
        </p:nvSpPr>
        <p:spPr>
          <a:xfrm>
            <a:off x="334560" y="1303021"/>
            <a:ext cx="8520600" cy="3302700"/>
          </a:xfrm>
        </p:spPr>
        <p:txBody>
          <a:bodyPr/>
          <a:lstStyle/>
          <a:p>
            <a:pPr lvl="2" indent="-457200"/>
            <a:r>
              <a:rPr lang="en-US" dirty="0">
                <a:latin typeface="PT Sans Narrow"/>
                <a:ea typeface="PT Sans Narrow"/>
                <a:cs typeface="PT Sans Narrow"/>
                <a:sym typeface="PT Sans Narrow"/>
              </a:rPr>
              <a:t>[9] </a:t>
            </a:r>
            <a:r>
              <a:rPr lang="en-US" dirty="0" err="1">
                <a:latin typeface="PT Sans Narrow"/>
                <a:ea typeface="PT Sans Narrow"/>
                <a:cs typeface="PT Sans Narrow"/>
                <a:sym typeface="PT Sans Narrow"/>
              </a:rPr>
              <a:t>Neugschwandtner</a:t>
            </a:r>
            <a:r>
              <a:rPr lang="en-US" dirty="0">
                <a:latin typeface="PT Sans Narrow"/>
                <a:ea typeface="PT Sans Narrow"/>
                <a:cs typeface="PT Sans Narrow"/>
                <a:sym typeface="PT Sans Narrow"/>
              </a:rPr>
              <a:t>, Matthias &amp; </a:t>
            </a:r>
            <a:r>
              <a:rPr lang="en-US" dirty="0" err="1">
                <a:latin typeface="PT Sans Narrow"/>
                <a:ea typeface="PT Sans Narrow"/>
                <a:cs typeface="PT Sans Narrow"/>
                <a:sym typeface="PT Sans Narrow"/>
              </a:rPr>
              <a:t>Beitler</a:t>
            </a:r>
            <a:r>
              <a:rPr lang="en-US" dirty="0">
                <a:latin typeface="PT Sans Narrow"/>
                <a:ea typeface="PT Sans Narrow"/>
                <a:cs typeface="PT Sans Narrow"/>
                <a:sym typeface="PT Sans Narrow"/>
              </a:rPr>
              <a:t>, </a:t>
            </a:r>
            <a:r>
              <a:rPr lang="en-US" dirty="0" err="1">
                <a:latin typeface="PT Sans Narrow"/>
                <a:ea typeface="PT Sans Narrow"/>
                <a:cs typeface="PT Sans Narrow"/>
                <a:sym typeface="PT Sans Narrow"/>
              </a:rPr>
              <a:t>Antown</a:t>
            </a:r>
            <a:r>
              <a:rPr lang="en-US" dirty="0">
                <a:latin typeface="PT Sans Narrow"/>
                <a:ea typeface="PT Sans Narrow"/>
                <a:cs typeface="PT Sans Narrow"/>
                <a:sym typeface="PT Sans Narrow"/>
              </a:rPr>
              <a:t> &amp; </a:t>
            </a:r>
            <a:r>
              <a:rPr lang="en-US" dirty="0" err="1">
                <a:latin typeface="PT Sans Narrow"/>
                <a:ea typeface="PT Sans Narrow"/>
                <a:cs typeface="PT Sans Narrow"/>
                <a:sym typeface="PT Sans Narrow"/>
              </a:rPr>
              <a:t>Kurmus</a:t>
            </a:r>
            <a:r>
              <a:rPr lang="en-US" dirty="0">
                <a:latin typeface="PT Sans Narrow"/>
                <a:ea typeface="PT Sans Narrow"/>
                <a:cs typeface="PT Sans Narrow"/>
                <a:sym typeface="PT Sans Narrow"/>
              </a:rPr>
              <a:t>, Anil. (2016). A transparent defense against USB eavesdropping attacks. 1-6. 10.1145/2905760.2905765.</a:t>
            </a:r>
          </a:p>
          <a:p>
            <a:pPr lvl="2" indent="-457200"/>
            <a:r>
              <a:rPr lang="en-US" dirty="0">
                <a:latin typeface="PT Sans Narrow"/>
                <a:ea typeface="PT Sans Narrow"/>
                <a:cs typeface="PT Sans Narrow"/>
                <a:sym typeface="PT Sans Narrow"/>
              </a:rPr>
              <a:t>[10] “</a:t>
            </a:r>
            <a:r>
              <a:rPr lang="en-US" dirty="0" err="1">
                <a:latin typeface="PT Sans Narrow"/>
                <a:ea typeface="PT Sans Narrow"/>
                <a:cs typeface="PT Sans Narrow"/>
                <a:sym typeface="PT Sans Narrow"/>
              </a:rPr>
              <a:t>USBGuard</a:t>
            </a:r>
            <a:r>
              <a:rPr lang="en-US" dirty="0">
                <a:latin typeface="PT Sans Narrow"/>
                <a:ea typeface="PT Sans Narrow"/>
                <a:cs typeface="PT Sans Narrow"/>
                <a:sym typeface="PT Sans Narrow"/>
              </a:rPr>
              <a:t> software framework” https://usbguard.github.io/</a:t>
            </a:r>
          </a:p>
          <a:p>
            <a:pPr lvl="2" indent="-457200"/>
            <a:r>
              <a:rPr lang="en-US" dirty="0">
                <a:latin typeface="PT Sans Narrow"/>
                <a:ea typeface="PT Sans Narrow"/>
                <a:cs typeface="PT Sans Narrow"/>
                <a:sym typeface="PT Sans Narrow"/>
              </a:rPr>
              <a:t>[11] “</a:t>
            </a:r>
            <a:r>
              <a:rPr lang="en-US" dirty="0" err="1">
                <a:latin typeface="PT Sans Narrow"/>
                <a:ea typeface="PT Sans Narrow"/>
                <a:cs typeface="PT Sans Narrow"/>
                <a:sym typeface="PT Sans Narrow"/>
              </a:rPr>
              <a:t>USBProxy</a:t>
            </a:r>
            <a:r>
              <a:rPr lang="en-US" dirty="0">
                <a:latin typeface="PT Sans Narrow"/>
                <a:ea typeface="PT Sans Narrow"/>
                <a:cs typeface="PT Sans Narrow"/>
                <a:sym typeface="PT Sans Narrow"/>
              </a:rPr>
              <a:t>-legacy” https://github.com/usb-tools/USBProxy-legacy</a:t>
            </a:r>
          </a:p>
          <a:p>
            <a:pPr lvl="2" indent="-457200"/>
            <a:r>
              <a:rPr lang="en-US" dirty="0">
                <a:latin typeface="PT Sans Narrow"/>
                <a:ea typeface="PT Sans Narrow"/>
                <a:cs typeface="PT Sans Narrow"/>
                <a:sym typeface="PT Sans Narrow"/>
              </a:rPr>
              <a:t>[12] K. R. B. Butler, S. E. McLaughlin, and P. D. McDaniel, “</a:t>
            </a:r>
            <a:r>
              <a:rPr lang="en-US" dirty="0" err="1">
                <a:latin typeface="PT Sans Narrow"/>
                <a:ea typeface="PT Sans Narrow"/>
                <a:cs typeface="PT Sans Narrow"/>
                <a:sym typeface="PT Sans Narrow"/>
              </a:rPr>
              <a:t>Kells</a:t>
            </a:r>
            <a:r>
              <a:rPr lang="en-US" dirty="0">
                <a:latin typeface="PT Sans Narrow"/>
                <a:ea typeface="PT Sans Narrow"/>
                <a:cs typeface="PT Sans Narrow"/>
                <a:sym typeface="PT Sans Narrow"/>
              </a:rPr>
              <a:t>: A Protection Framework for Portable Data,” in Annual Computer Security Applications Conference, ser. ACSAC’10, 2010.</a:t>
            </a:r>
          </a:p>
          <a:p>
            <a:pPr lvl="2" indent="-457200"/>
            <a:r>
              <a:rPr lang="en-US" dirty="0">
                <a:latin typeface="PT Sans Narrow"/>
                <a:ea typeface="PT Sans Narrow"/>
                <a:cs typeface="PT Sans Narrow"/>
                <a:sym typeface="PT Sans Narrow"/>
              </a:rPr>
              <a:t>[13] Dave (Jing) Tian, Nolen Scaife, Adam Bates, Kevin Butler, and Patrick Traynor, Making USB great again with USBFILTER, 25th USENIX Security Symposium (USENIX Security 16) (Austin, TX), USENIX Association, August 2016, pp. 415–430.</a:t>
            </a:r>
          </a:p>
        </p:txBody>
      </p:sp>
      <p:sp>
        <p:nvSpPr>
          <p:cNvPr id="3" name="Slide Number Placeholder 2">
            <a:extLst>
              <a:ext uri="{FF2B5EF4-FFF2-40B4-BE49-F238E27FC236}">
                <a16:creationId xmlns:a16="http://schemas.microsoft.com/office/drawing/2014/main" id="{AE14E76F-25DE-4B2F-A543-104CF80E4B50}"/>
              </a:ext>
            </a:extLst>
          </p:cNvPr>
          <p:cNvSpPr>
            <a:spLocks noGrp="1"/>
          </p:cNvSpPr>
          <p:nvPr>
            <p:ph type="sldNum" idx="12"/>
          </p:nvPr>
        </p:nvSpPr>
        <p:spPr/>
        <p:txBody>
          <a:bodyPr/>
          <a:lstStyle/>
          <a:p>
            <a:fld id="{00000000-1234-1234-1234-123412341234}" type="slidenum">
              <a:rPr lang="en-US" smtClean="0"/>
              <a:pPr/>
              <a:t>52</a:t>
            </a:fld>
            <a:endParaRPr lang="en-US" dirty="0"/>
          </a:p>
        </p:txBody>
      </p:sp>
      <p:sp>
        <p:nvSpPr>
          <p:cNvPr id="4" name="Title 3">
            <a:extLst>
              <a:ext uri="{FF2B5EF4-FFF2-40B4-BE49-F238E27FC236}">
                <a16:creationId xmlns:a16="http://schemas.microsoft.com/office/drawing/2014/main" id="{6173CC73-D5E7-4555-BBF8-0D53E24C0AC6}"/>
              </a:ext>
            </a:extLst>
          </p:cNvPr>
          <p:cNvSpPr>
            <a:spLocks noGrp="1"/>
          </p:cNvSpPr>
          <p:nvPr>
            <p:ph type="title"/>
          </p:nvPr>
        </p:nvSpPr>
        <p:spPr/>
        <p:txBody>
          <a:bodyPr/>
          <a:lstStyle/>
          <a:p>
            <a:r>
              <a:rPr lang="en-US" dirty="0"/>
              <a:t>References (Cont’d)</a:t>
            </a:r>
          </a:p>
        </p:txBody>
      </p:sp>
      <p:sp>
        <p:nvSpPr>
          <p:cNvPr id="5" name="Footer Placeholder 4">
            <a:extLst>
              <a:ext uri="{FF2B5EF4-FFF2-40B4-BE49-F238E27FC236}">
                <a16:creationId xmlns:a16="http://schemas.microsoft.com/office/drawing/2014/main" id="{A5E49D20-CBE1-40CE-A2F3-6B6C643B4847}"/>
              </a:ext>
            </a:extLst>
          </p:cNvPr>
          <p:cNvSpPr>
            <a:spLocks noGrp="1"/>
          </p:cNvSpPr>
          <p:nvPr>
            <p:ph type="ftr" sz="quarter" idx="13"/>
          </p:nvPr>
        </p:nvSpPr>
        <p:spPr/>
        <p:txBody>
          <a:bodyPr/>
          <a:lstStyle/>
          <a:p>
            <a:r>
              <a:rPr lang="en-US" dirty="0"/>
              <a:t>References</a:t>
            </a:r>
          </a:p>
        </p:txBody>
      </p:sp>
    </p:spTree>
    <p:extLst>
      <p:ext uri="{BB962C8B-B14F-4D97-AF65-F5344CB8AC3E}">
        <p14:creationId xmlns:p14="http://schemas.microsoft.com/office/powerpoint/2010/main" val="5188989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436C64-68D8-40F0-9D35-5B3E9EC8353C}"/>
              </a:ext>
            </a:extLst>
          </p:cNvPr>
          <p:cNvSpPr>
            <a:spLocks noGrp="1"/>
          </p:cNvSpPr>
          <p:nvPr>
            <p:ph type="body" idx="1"/>
          </p:nvPr>
        </p:nvSpPr>
        <p:spPr>
          <a:xfrm>
            <a:off x="334560" y="1303021"/>
            <a:ext cx="8520600" cy="3302700"/>
          </a:xfrm>
        </p:spPr>
        <p:txBody>
          <a:bodyPr/>
          <a:lstStyle/>
          <a:p>
            <a:pPr lvl="2" indent="-457200"/>
            <a:r>
              <a:rPr lang="en-US" dirty="0">
                <a:latin typeface="PT Sans Narrow"/>
                <a:ea typeface="PT Sans Narrow"/>
                <a:cs typeface="PT Sans Narrow"/>
                <a:sym typeface="PT Sans Narrow"/>
              </a:rPr>
              <a:t>[14] K. </a:t>
            </a:r>
            <a:r>
              <a:rPr lang="en-US" dirty="0" err="1">
                <a:latin typeface="PT Sans Narrow"/>
                <a:ea typeface="PT Sans Narrow"/>
                <a:cs typeface="PT Sans Narrow"/>
                <a:sym typeface="PT Sans Narrow"/>
              </a:rPr>
              <a:t>Suzaki</a:t>
            </a:r>
            <a:r>
              <a:rPr lang="en-US" dirty="0">
                <a:latin typeface="PT Sans Narrow"/>
                <a:ea typeface="PT Sans Narrow"/>
                <a:cs typeface="PT Sans Narrow"/>
                <a:sym typeface="PT Sans Narrow"/>
              </a:rPr>
              <a:t>, Y. Hori, K. </a:t>
            </a:r>
            <a:r>
              <a:rPr lang="en-US" dirty="0" err="1">
                <a:latin typeface="PT Sans Narrow"/>
                <a:ea typeface="PT Sans Narrow"/>
                <a:cs typeface="PT Sans Narrow"/>
                <a:sym typeface="PT Sans Narrow"/>
              </a:rPr>
              <a:t>Kobara</a:t>
            </a:r>
            <a:r>
              <a:rPr lang="en-US" dirty="0">
                <a:latin typeface="PT Sans Narrow"/>
                <a:ea typeface="PT Sans Narrow"/>
                <a:cs typeface="PT Sans Narrow"/>
                <a:sym typeface="PT Sans Narrow"/>
              </a:rPr>
              <a:t>, M. Mannan, “</a:t>
            </a:r>
            <a:r>
              <a:rPr lang="en-US" dirty="0" err="1">
                <a:latin typeface="PT Sans Narrow"/>
                <a:ea typeface="PT Sans Narrow"/>
                <a:cs typeface="PT Sans Narrow"/>
                <a:sym typeface="PT Sans Narrow"/>
              </a:rPr>
              <a:t>DeviceVeil</a:t>
            </a:r>
            <a:r>
              <a:rPr lang="en-US" dirty="0">
                <a:latin typeface="PT Sans Narrow"/>
                <a:ea typeface="PT Sans Narrow"/>
                <a:cs typeface="PT Sans Narrow"/>
                <a:sym typeface="PT Sans Narrow"/>
              </a:rPr>
              <a:t>: Robust Authentication for Individual USB Devices Using Physical Unclonable Functions” 49th Annual IEEE/IFIP International Conference on Dependable Systems and Networks (DSN). 2019.</a:t>
            </a:r>
          </a:p>
          <a:p>
            <a:pPr lvl="2" indent="-457200"/>
            <a:r>
              <a:rPr lang="en-US" dirty="0">
                <a:latin typeface="PT Sans Narrow"/>
                <a:ea typeface="PT Sans Narrow"/>
                <a:cs typeface="PT Sans Narrow"/>
                <a:sym typeface="PT Sans Narrow"/>
              </a:rPr>
              <a:t>[15] S. Angel, R. S. </a:t>
            </a:r>
            <a:r>
              <a:rPr lang="en-US" dirty="0" err="1">
                <a:latin typeface="PT Sans Narrow"/>
                <a:ea typeface="PT Sans Narrow"/>
                <a:cs typeface="PT Sans Narrow"/>
                <a:sym typeface="PT Sans Narrow"/>
              </a:rPr>
              <a:t>Wahby</a:t>
            </a:r>
            <a:r>
              <a:rPr lang="en-US" dirty="0">
                <a:latin typeface="PT Sans Narrow"/>
                <a:ea typeface="PT Sans Narrow"/>
                <a:cs typeface="PT Sans Narrow"/>
                <a:sym typeface="PT Sans Narrow"/>
              </a:rPr>
              <a:t>, M. </a:t>
            </a:r>
            <a:r>
              <a:rPr lang="en-US" dirty="0" err="1">
                <a:latin typeface="PT Sans Narrow"/>
                <a:ea typeface="PT Sans Narrow"/>
                <a:cs typeface="PT Sans Narrow"/>
                <a:sym typeface="PT Sans Narrow"/>
              </a:rPr>
              <a:t>Howald</a:t>
            </a:r>
            <a:r>
              <a:rPr lang="en-US" dirty="0">
                <a:latin typeface="PT Sans Narrow"/>
                <a:ea typeface="PT Sans Narrow"/>
                <a:cs typeface="PT Sans Narrow"/>
                <a:sym typeface="PT Sans Narrow"/>
              </a:rPr>
              <a:t>, J. B. </a:t>
            </a:r>
            <a:r>
              <a:rPr lang="en-US" dirty="0" err="1">
                <a:latin typeface="PT Sans Narrow"/>
                <a:ea typeface="PT Sans Narrow"/>
                <a:cs typeface="PT Sans Narrow"/>
                <a:sym typeface="PT Sans Narrow"/>
              </a:rPr>
              <a:t>Leners</a:t>
            </a:r>
            <a:r>
              <a:rPr lang="en-US" dirty="0">
                <a:latin typeface="PT Sans Narrow"/>
                <a:ea typeface="PT Sans Narrow"/>
                <a:cs typeface="PT Sans Narrow"/>
                <a:sym typeface="PT Sans Narrow"/>
              </a:rPr>
              <a:t>, M. </a:t>
            </a:r>
            <a:r>
              <a:rPr lang="en-US" dirty="0" err="1">
                <a:latin typeface="PT Sans Narrow"/>
                <a:ea typeface="PT Sans Narrow"/>
                <a:cs typeface="PT Sans Narrow"/>
                <a:sym typeface="PT Sans Narrow"/>
              </a:rPr>
              <a:t>Spilo</a:t>
            </a:r>
            <a:r>
              <a:rPr lang="en-US" dirty="0">
                <a:latin typeface="PT Sans Narrow"/>
                <a:ea typeface="PT Sans Narrow"/>
                <a:cs typeface="PT Sans Narrow"/>
                <a:sym typeface="PT Sans Narrow"/>
              </a:rPr>
              <a:t>, et al. Defending against Malicious Peripherals with Cinch. In USENIX Security Symposium, Aug. 2016.</a:t>
            </a:r>
          </a:p>
          <a:p>
            <a:pPr lvl="2" indent="-457200"/>
            <a:r>
              <a:rPr lang="en-US" dirty="0">
                <a:latin typeface="PT Sans Narrow"/>
                <a:ea typeface="PT Sans Narrow"/>
                <a:cs typeface="PT Sans Narrow"/>
                <a:sym typeface="PT Sans Narrow"/>
              </a:rPr>
              <a:t>[16] E. L. </a:t>
            </a:r>
            <a:r>
              <a:rPr lang="en-US" dirty="0" err="1">
                <a:latin typeface="PT Sans Narrow"/>
                <a:ea typeface="PT Sans Narrow"/>
                <a:cs typeface="PT Sans Narrow"/>
                <a:sym typeface="PT Sans Narrow"/>
              </a:rPr>
              <a:t>Loe</a:t>
            </a:r>
            <a:r>
              <a:rPr lang="en-US" dirty="0">
                <a:latin typeface="PT Sans Narrow"/>
                <a:ea typeface="PT Sans Narrow"/>
                <a:cs typeface="PT Sans Narrow"/>
                <a:sym typeface="PT Sans Narrow"/>
              </a:rPr>
              <a:t>, H.-C. Hsiao, T. H.-J. Kim, S.-C. Lee, and S.-M. Cheng, “</a:t>
            </a:r>
            <a:r>
              <a:rPr lang="en-US" dirty="0" err="1">
                <a:latin typeface="PT Sans Narrow"/>
                <a:ea typeface="PT Sans Narrow"/>
                <a:cs typeface="PT Sans Narrow"/>
                <a:sym typeface="PT Sans Narrow"/>
              </a:rPr>
              <a:t>SandUSB</a:t>
            </a:r>
            <a:r>
              <a:rPr lang="en-US" dirty="0">
                <a:latin typeface="PT Sans Narrow"/>
                <a:ea typeface="PT Sans Narrow"/>
                <a:cs typeface="PT Sans Narrow"/>
                <a:sym typeface="PT Sans Narrow"/>
              </a:rPr>
              <a:t>: An installation-free sandbox for USB peripherals,” in IEEE 3rd World Forum on Internet of Things (WF-IoT), Dec 2016, pp.621–626.</a:t>
            </a:r>
          </a:p>
        </p:txBody>
      </p:sp>
      <p:sp>
        <p:nvSpPr>
          <p:cNvPr id="3" name="Slide Number Placeholder 2">
            <a:extLst>
              <a:ext uri="{FF2B5EF4-FFF2-40B4-BE49-F238E27FC236}">
                <a16:creationId xmlns:a16="http://schemas.microsoft.com/office/drawing/2014/main" id="{AE14E76F-25DE-4B2F-A543-104CF80E4B50}"/>
              </a:ext>
            </a:extLst>
          </p:cNvPr>
          <p:cNvSpPr>
            <a:spLocks noGrp="1"/>
          </p:cNvSpPr>
          <p:nvPr>
            <p:ph type="sldNum" idx="12"/>
          </p:nvPr>
        </p:nvSpPr>
        <p:spPr/>
        <p:txBody>
          <a:bodyPr/>
          <a:lstStyle/>
          <a:p>
            <a:fld id="{00000000-1234-1234-1234-123412341234}" type="slidenum">
              <a:rPr lang="en-US" smtClean="0"/>
              <a:pPr/>
              <a:t>53</a:t>
            </a:fld>
            <a:endParaRPr lang="en-US" dirty="0"/>
          </a:p>
        </p:txBody>
      </p:sp>
      <p:sp>
        <p:nvSpPr>
          <p:cNvPr id="4" name="Title 3">
            <a:extLst>
              <a:ext uri="{FF2B5EF4-FFF2-40B4-BE49-F238E27FC236}">
                <a16:creationId xmlns:a16="http://schemas.microsoft.com/office/drawing/2014/main" id="{6173CC73-D5E7-4555-BBF8-0D53E24C0AC6}"/>
              </a:ext>
            </a:extLst>
          </p:cNvPr>
          <p:cNvSpPr>
            <a:spLocks noGrp="1"/>
          </p:cNvSpPr>
          <p:nvPr>
            <p:ph type="title"/>
          </p:nvPr>
        </p:nvSpPr>
        <p:spPr/>
        <p:txBody>
          <a:bodyPr/>
          <a:lstStyle/>
          <a:p>
            <a:r>
              <a:rPr lang="en-US" dirty="0"/>
              <a:t>References (Cont’d)</a:t>
            </a:r>
          </a:p>
        </p:txBody>
      </p:sp>
      <p:sp>
        <p:nvSpPr>
          <p:cNvPr id="5" name="Footer Placeholder 4">
            <a:extLst>
              <a:ext uri="{FF2B5EF4-FFF2-40B4-BE49-F238E27FC236}">
                <a16:creationId xmlns:a16="http://schemas.microsoft.com/office/drawing/2014/main" id="{A5E49D20-CBE1-40CE-A2F3-6B6C643B4847}"/>
              </a:ext>
            </a:extLst>
          </p:cNvPr>
          <p:cNvSpPr>
            <a:spLocks noGrp="1"/>
          </p:cNvSpPr>
          <p:nvPr>
            <p:ph type="ftr" sz="quarter" idx="13"/>
          </p:nvPr>
        </p:nvSpPr>
        <p:spPr/>
        <p:txBody>
          <a:bodyPr/>
          <a:lstStyle/>
          <a:p>
            <a:r>
              <a:rPr lang="en-US" dirty="0"/>
              <a:t>References</a:t>
            </a:r>
          </a:p>
        </p:txBody>
      </p:sp>
    </p:spTree>
    <p:extLst>
      <p:ext uri="{BB962C8B-B14F-4D97-AF65-F5344CB8AC3E}">
        <p14:creationId xmlns:p14="http://schemas.microsoft.com/office/powerpoint/2010/main" val="41400831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436C64-68D8-40F0-9D35-5B3E9EC8353C}"/>
              </a:ext>
            </a:extLst>
          </p:cNvPr>
          <p:cNvSpPr>
            <a:spLocks noGrp="1"/>
          </p:cNvSpPr>
          <p:nvPr>
            <p:ph type="body" idx="1"/>
          </p:nvPr>
        </p:nvSpPr>
        <p:spPr>
          <a:xfrm>
            <a:off x="334560" y="1303021"/>
            <a:ext cx="8520600" cy="3302700"/>
          </a:xfrm>
        </p:spPr>
        <p:txBody>
          <a:bodyPr/>
          <a:lstStyle/>
          <a:p>
            <a:pPr lvl="2" indent="-457200"/>
            <a:r>
              <a:rPr lang="en-US" dirty="0">
                <a:latin typeface="PT Sans Narrow"/>
                <a:ea typeface="PT Sans Narrow"/>
                <a:cs typeface="PT Sans Narrow"/>
                <a:sym typeface="PT Sans Narrow"/>
              </a:rPr>
              <a:t>[17] M. Kang and H. </a:t>
            </a:r>
            <a:r>
              <a:rPr lang="en-US" dirty="0" err="1">
                <a:latin typeface="PT Sans Narrow"/>
                <a:ea typeface="PT Sans Narrow"/>
                <a:cs typeface="PT Sans Narrow"/>
                <a:sym typeface="PT Sans Narrow"/>
              </a:rPr>
              <a:t>Saiedian</a:t>
            </a:r>
            <a:r>
              <a:rPr lang="en-US" dirty="0">
                <a:latin typeface="PT Sans Narrow"/>
                <a:ea typeface="PT Sans Narrow"/>
                <a:cs typeface="PT Sans Narrow"/>
                <a:sym typeface="PT Sans Narrow"/>
              </a:rPr>
              <a:t>, “</a:t>
            </a:r>
            <a:r>
              <a:rPr lang="en-US" dirty="0" err="1">
                <a:latin typeface="PT Sans Narrow"/>
                <a:ea typeface="PT Sans Narrow"/>
                <a:cs typeface="PT Sans Narrow"/>
                <a:sym typeface="PT Sans Narrow"/>
              </a:rPr>
              <a:t>USBWall</a:t>
            </a:r>
            <a:r>
              <a:rPr lang="en-US" dirty="0">
                <a:latin typeface="PT Sans Narrow"/>
                <a:ea typeface="PT Sans Narrow"/>
                <a:cs typeface="PT Sans Narrow"/>
                <a:sym typeface="PT Sans Narrow"/>
              </a:rPr>
              <a:t>: A novel security mechanism to protect against maliciously reprogrammed USB devices,” Information Security Journal: A Global Perspective, vol. 26, no. 4, pp. 166–185, 2017</a:t>
            </a:r>
          </a:p>
          <a:p>
            <a:pPr lvl="2" indent="-457200"/>
            <a:r>
              <a:rPr lang="en-US" dirty="0">
                <a:latin typeface="PT Sans Narrow"/>
                <a:ea typeface="PT Sans Narrow"/>
                <a:cs typeface="PT Sans Narrow"/>
                <a:sym typeface="PT Sans Narrow"/>
              </a:rPr>
              <a:t>[18] F. </a:t>
            </a:r>
            <a:r>
              <a:rPr lang="en-US" dirty="0" err="1">
                <a:latin typeface="PT Sans Narrow"/>
                <a:ea typeface="PT Sans Narrow"/>
                <a:cs typeface="PT Sans Narrow"/>
                <a:sym typeface="PT Sans Narrow"/>
              </a:rPr>
              <a:t>Griscioli</a:t>
            </a:r>
            <a:r>
              <a:rPr lang="en-US" dirty="0">
                <a:latin typeface="PT Sans Narrow"/>
                <a:ea typeface="PT Sans Narrow"/>
                <a:cs typeface="PT Sans Narrow"/>
                <a:sym typeface="PT Sans Narrow"/>
              </a:rPr>
              <a:t>, M. </a:t>
            </a:r>
            <a:r>
              <a:rPr lang="en-US" dirty="0" err="1">
                <a:latin typeface="PT Sans Narrow"/>
                <a:ea typeface="PT Sans Narrow"/>
                <a:cs typeface="PT Sans Narrow"/>
                <a:sym typeface="PT Sans Narrow"/>
              </a:rPr>
              <a:t>Pizzonia</a:t>
            </a:r>
            <a:r>
              <a:rPr lang="en-US" dirty="0">
                <a:latin typeface="PT Sans Narrow"/>
                <a:ea typeface="PT Sans Narrow"/>
                <a:cs typeface="PT Sans Narrow"/>
                <a:sym typeface="PT Sans Narrow"/>
              </a:rPr>
              <a:t> and M. </a:t>
            </a:r>
            <a:r>
              <a:rPr lang="en-US" dirty="0" err="1">
                <a:latin typeface="PT Sans Narrow"/>
                <a:ea typeface="PT Sans Narrow"/>
                <a:cs typeface="PT Sans Narrow"/>
                <a:sym typeface="PT Sans Narrow"/>
              </a:rPr>
              <a:t>Sacchetti</a:t>
            </a:r>
            <a:r>
              <a:rPr lang="en-US" dirty="0">
                <a:latin typeface="PT Sans Narrow"/>
                <a:ea typeface="PT Sans Narrow"/>
                <a:cs typeface="PT Sans Narrow"/>
                <a:sym typeface="PT Sans Narrow"/>
              </a:rPr>
              <a:t>, "</a:t>
            </a:r>
            <a:r>
              <a:rPr lang="en-US" dirty="0" err="1">
                <a:latin typeface="PT Sans Narrow"/>
                <a:ea typeface="PT Sans Narrow"/>
                <a:cs typeface="PT Sans Narrow"/>
                <a:sym typeface="PT Sans Narrow"/>
              </a:rPr>
              <a:t>USBCheckIn</a:t>
            </a:r>
            <a:r>
              <a:rPr lang="en-US" dirty="0">
                <a:latin typeface="PT Sans Narrow"/>
                <a:ea typeface="PT Sans Narrow"/>
                <a:cs typeface="PT Sans Narrow"/>
                <a:sym typeface="PT Sans Narrow"/>
              </a:rPr>
              <a:t>: Preventing </a:t>
            </a:r>
            <a:r>
              <a:rPr lang="en-US" dirty="0" err="1">
                <a:latin typeface="PT Sans Narrow"/>
                <a:ea typeface="PT Sans Narrow"/>
                <a:cs typeface="PT Sans Narrow"/>
                <a:sym typeface="PT Sans Narrow"/>
              </a:rPr>
              <a:t>BadUSB</a:t>
            </a:r>
            <a:r>
              <a:rPr lang="en-US" dirty="0">
                <a:latin typeface="PT Sans Narrow"/>
                <a:ea typeface="PT Sans Narrow"/>
                <a:cs typeface="PT Sans Narrow"/>
                <a:sym typeface="PT Sans Narrow"/>
              </a:rPr>
              <a:t> attacks by forcing human-device interaction," 2016. </a:t>
            </a:r>
          </a:p>
          <a:p>
            <a:pPr lvl="2" indent="-457200"/>
            <a:r>
              <a:rPr lang="en-US" dirty="0">
                <a:latin typeface="PT Sans Narrow"/>
                <a:ea typeface="PT Sans Narrow"/>
                <a:cs typeface="PT Sans Narrow"/>
                <a:sym typeface="PT Sans Narrow"/>
              </a:rPr>
              <a:t>[19] Dave (Jing) Tian, Nolen Scaife, Adam Bates, Kevin Butler, and Patrick Traynor, Making USB great again with USBFILTER, 25th USENIX Security Symposium (USENIX Security 16) (Austin, TX), USENIX Association, August 2016, pp. 415–430.</a:t>
            </a:r>
          </a:p>
          <a:p>
            <a:pPr lvl="2" indent="-457200"/>
            <a:endParaRPr lang="en-US" dirty="0">
              <a:latin typeface="PT Sans Narrow"/>
              <a:ea typeface="PT Sans Narrow"/>
              <a:cs typeface="PT Sans Narrow"/>
              <a:sym typeface="PT Sans Narrow"/>
            </a:endParaRPr>
          </a:p>
        </p:txBody>
      </p:sp>
      <p:sp>
        <p:nvSpPr>
          <p:cNvPr id="3" name="Slide Number Placeholder 2">
            <a:extLst>
              <a:ext uri="{FF2B5EF4-FFF2-40B4-BE49-F238E27FC236}">
                <a16:creationId xmlns:a16="http://schemas.microsoft.com/office/drawing/2014/main" id="{AE14E76F-25DE-4B2F-A543-104CF80E4B50}"/>
              </a:ext>
            </a:extLst>
          </p:cNvPr>
          <p:cNvSpPr>
            <a:spLocks noGrp="1"/>
          </p:cNvSpPr>
          <p:nvPr>
            <p:ph type="sldNum" idx="12"/>
          </p:nvPr>
        </p:nvSpPr>
        <p:spPr/>
        <p:txBody>
          <a:bodyPr/>
          <a:lstStyle/>
          <a:p>
            <a:fld id="{00000000-1234-1234-1234-123412341234}" type="slidenum">
              <a:rPr lang="en-US" smtClean="0"/>
              <a:pPr/>
              <a:t>54</a:t>
            </a:fld>
            <a:endParaRPr lang="en-US" dirty="0"/>
          </a:p>
        </p:txBody>
      </p:sp>
      <p:sp>
        <p:nvSpPr>
          <p:cNvPr id="4" name="Title 3">
            <a:extLst>
              <a:ext uri="{FF2B5EF4-FFF2-40B4-BE49-F238E27FC236}">
                <a16:creationId xmlns:a16="http://schemas.microsoft.com/office/drawing/2014/main" id="{6173CC73-D5E7-4555-BBF8-0D53E24C0AC6}"/>
              </a:ext>
            </a:extLst>
          </p:cNvPr>
          <p:cNvSpPr>
            <a:spLocks noGrp="1"/>
          </p:cNvSpPr>
          <p:nvPr>
            <p:ph type="title"/>
          </p:nvPr>
        </p:nvSpPr>
        <p:spPr/>
        <p:txBody>
          <a:bodyPr/>
          <a:lstStyle/>
          <a:p>
            <a:r>
              <a:rPr lang="en-US" dirty="0"/>
              <a:t>References (Cont’d)</a:t>
            </a:r>
          </a:p>
        </p:txBody>
      </p:sp>
      <p:sp>
        <p:nvSpPr>
          <p:cNvPr id="5" name="Footer Placeholder 4">
            <a:extLst>
              <a:ext uri="{FF2B5EF4-FFF2-40B4-BE49-F238E27FC236}">
                <a16:creationId xmlns:a16="http://schemas.microsoft.com/office/drawing/2014/main" id="{A5E49D20-CBE1-40CE-A2F3-6B6C643B4847}"/>
              </a:ext>
            </a:extLst>
          </p:cNvPr>
          <p:cNvSpPr>
            <a:spLocks noGrp="1"/>
          </p:cNvSpPr>
          <p:nvPr>
            <p:ph type="ftr" sz="quarter" idx="13"/>
          </p:nvPr>
        </p:nvSpPr>
        <p:spPr/>
        <p:txBody>
          <a:bodyPr/>
          <a:lstStyle/>
          <a:p>
            <a:r>
              <a:rPr lang="en-US" dirty="0"/>
              <a:t>References</a:t>
            </a:r>
          </a:p>
        </p:txBody>
      </p:sp>
    </p:spTree>
    <p:extLst>
      <p:ext uri="{BB962C8B-B14F-4D97-AF65-F5344CB8AC3E}">
        <p14:creationId xmlns:p14="http://schemas.microsoft.com/office/powerpoint/2010/main" val="39720335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9B41615-C595-48BD-B58A-6A14DDC5035F}"/>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9B1A59BB-05FA-4B14-B616-53F7C3F6610C}"/>
              </a:ext>
            </a:extLst>
          </p:cNvPr>
          <p:cNvSpPr>
            <a:spLocks noGrp="1"/>
          </p:cNvSpPr>
          <p:nvPr>
            <p:ph type="body" idx="1"/>
          </p:nvPr>
        </p:nvSpPr>
        <p:spPr/>
        <p:txBody>
          <a:bodyPr/>
          <a:lstStyle/>
          <a:p>
            <a:r>
              <a:rPr lang="en-US" dirty="0"/>
              <a:t>Any Questions?</a:t>
            </a:r>
          </a:p>
        </p:txBody>
      </p:sp>
      <p:sp>
        <p:nvSpPr>
          <p:cNvPr id="5" name="Footer Placeholder 4">
            <a:extLst>
              <a:ext uri="{FF2B5EF4-FFF2-40B4-BE49-F238E27FC236}">
                <a16:creationId xmlns:a16="http://schemas.microsoft.com/office/drawing/2014/main" id="{6C439151-C496-4B4A-A261-C049F4AECE8B}"/>
              </a:ext>
            </a:extLst>
          </p:cNvPr>
          <p:cNvSpPr>
            <a:spLocks noGrp="1"/>
          </p:cNvSpPr>
          <p:nvPr>
            <p:ph type="ftr" sz="quarter" idx="11"/>
          </p:nvPr>
        </p:nvSpPr>
        <p:spPr/>
        <p:txBody>
          <a:bodyPr/>
          <a:lstStyle/>
          <a:p>
            <a:r>
              <a:rPr lang="en-US" dirty="0"/>
              <a:t> </a:t>
            </a:r>
          </a:p>
        </p:txBody>
      </p:sp>
      <p:sp>
        <p:nvSpPr>
          <p:cNvPr id="3" name="Slide Number Placeholder 2">
            <a:extLst>
              <a:ext uri="{FF2B5EF4-FFF2-40B4-BE49-F238E27FC236}">
                <a16:creationId xmlns:a16="http://schemas.microsoft.com/office/drawing/2014/main" id="{E1E03A82-045C-4047-A54D-8204E63C340D}"/>
              </a:ext>
            </a:extLst>
          </p:cNvPr>
          <p:cNvSpPr>
            <a:spLocks noGrp="1"/>
          </p:cNvSpPr>
          <p:nvPr>
            <p:ph type="sldNum" sz="quarter" idx="12"/>
          </p:nvPr>
        </p:nvSpPr>
        <p:spPr/>
        <p:txBody>
          <a:bodyPr/>
          <a:lstStyle/>
          <a:p>
            <a:fld id="{00000000-1234-1234-1234-123412341234}" type="slidenum">
              <a:rPr lang="en-US" smtClean="0"/>
              <a:pPr/>
              <a:t>55</a:t>
            </a:fld>
            <a:endParaRPr lang="en-US" dirty="0"/>
          </a:p>
        </p:txBody>
      </p:sp>
    </p:spTree>
    <p:extLst>
      <p:ext uri="{BB962C8B-B14F-4D97-AF65-F5344CB8AC3E}">
        <p14:creationId xmlns:p14="http://schemas.microsoft.com/office/powerpoint/2010/main" val="475136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F4CCC0-9805-4499-B6CB-B398853AF982}"/>
              </a:ext>
            </a:extLst>
          </p:cNvPr>
          <p:cNvSpPr>
            <a:spLocks noGrp="1"/>
          </p:cNvSpPr>
          <p:nvPr>
            <p:ph type="body" idx="1"/>
          </p:nvPr>
        </p:nvSpPr>
        <p:spPr/>
        <p:txBody>
          <a:bodyPr/>
          <a:lstStyle/>
          <a:p>
            <a:pPr marL="571500" indent="-457200">
              <a:buFont typeface="+mj-lt"/>
              <a:buAutoNum type="arabicPeriod"/>
            </a:pPr>
            <a:r>
              <a:rPr lang="en-US" sz="2000" dirty="0"/>
              <a:t>Introduction</a:t>
            </a:r>
          </a:p>
          <a:p>
            <a:pPr marL="571500" indent="-457200">
              <a:buFont typeface="+mj-lt"/>
              <a:buAutoNum type="arabicPeriod"/>
            </a:pPr>
            <a:r>
              <a:rPr lang="en-US" sz="2000" dirty="0">
                <a:solidFill>
                  <a:schemeClr val="bg1">
                    <a:lumMod val="65000"/>
                  </a:schemeClr>
                </a:solidFill>
              </a:rPr>
              <a:t>Motivation and Attacks</a:t>
            </a:r>
          </a:p>
          <a:p>
            <a:pPr marL="571500" indent="-457200">
              <a:buFont typeface="+mj-lt"/>
              <a:buAutoNum type="arabicPeriod"/>
            </a:pPr>
            <a:r>
              <a:rPr lang="en-US" sz="2000" dirty="0">
                <a:solidFill>
                  <a:schemeClr val="bg1">
                    <a:lumMod val="65000"/>
                  </a:schemeClr>
                </a:solidFill>
              </a:rPr>
              <a:t>Summary of Related Work</a:t>
            </a:r>
          </a:p>
          <a:p>
            <a:pPr marL="571500" indent="-457200">
              <a:buFont typeface="+mj-lt"/>
              <a:buAutoNum type="arabicPeriod"/>
            </a:pPr>
            <a:r>
              <a:rPr lang="en-US" sz="2000" dirty="0">
                <a:solidFill>
                  <a:schemeClr val="bg1">
                    <a:lumMod val="65000"/>
                  </a:schemeClr>
                </a:solidFill>
              </a:rPr>
              <a:t>Need to Extend Related Work</a:t>
            </a:r>
          </a:p>
          <a:p>
            <a:pPr marL="571500" indent="-457200">
              <a:buFont typeface="+mj-lt"/>
              <a:buAutoNum type="arabicPeriod"/>
            </a:pPr>
            <a:r>
              <a:rPr lang="en-US" sz="2000" dirty="0">
                <a:solidFill>
                  <a:schemeClr val="bg1">
                    <a:lumMod val="65000"/>
                  </a:schemeClr>
                </a:solidFill>
              </a:rPr>
              <a:t>Scope of Project</a:t>
            </a:r>
          </a:p>
          <a:p>
            <a:pPr marL="571500" indent="-457200">
              <a:buFont typeface="+mj-lt"/>
              <a:buAutoNum type="arabicPeriod"/>
            </a:pPr>
            <a:r>
              <a:rPr lang="en-US" sz="2000" dirty="0">
                <a:solidFill>
                  <a:schemeClr val="bg1">
                    <a:lumMod val="65000"/>
                  </a:schemeClr>
                </a:solidFill>
              </a:rPr>
              <a:t>Proposed Solution</a:t>
            </a:r>
          </a:p>
          <a:p>
            <a:pPr marL="571500" indent="-457200">
              <a:buFont typeface="+mj-lt"/>
              <a:buAutoNum type="arabicPeriod"/>
            </a:pPr>
            <a:r>
              <a:rPr lang="en-US" sz="2000" dirty="0">
                <a:solidFill>
                  <a:schemeClr val="bg1">
                    <a:lumMod val="65000"/>
                  </a:schemeClr>
                </a:solidFill>
              </a:rPr>
              <a:t>Features</a:t>
            </a:r>
          </a:p>
          <a:p>
            <a:pPr marL="571500" indent="-457200">
              <a:buFont typeface="+mj-lt"/>
              <a:buAutoNum type="arabicPeriod"/>
            </a:pPr>
            <a:r>
              <a:rPr lang="en-US" sz="2000" dirty="0">
                <a:solidFill>
                  <a:schemeClr val="bg1">
                    <a:lumMod val="65000"/>
                  </a:schemeClr>
                </a:solidFill>
              </a:rPr>
              <a:t>Future Extension</a:t>
            </a:r>
          </a:p>
          <a:p>
            <a:pPr marL="571500" indent="-457200">
              <a:buFont typeface="+mj-lt"/>
              <a:buAutoNum type="arabicPeriod"/>
            </a:pPr>
            <a:r>
              <a:rPr lang="en-US" sz="2000" dirty="0">
                <a:solidFill>
                  <a:schemeClr val="bg1">
                    <a:lumMod val="65000"/>
                  </a:schemeClr>
                </a:solidFill>
              </a:rPr>
              <a:t>Conclusion</a:t>
            </a:r>
          </a:p>
        </p:txBody>
      </p:sp>
      <p:sp>
        <p:nvSpPr>
          <p:cNvPr id="3" name="Slide Number Placeholder 2">
            <a:extLst>
              <a:ext uri="{FF2B5EF4-FFF2-40B4-BE49-F238E27FC236}">
                <a16:creationId xmlns:a16="http://schemas.microsoft.com/office/drawing/2014/main" id="{F04E3078-4E36-47F3-A097-D0CB5E94B2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
        <p:nvSpPr>
          <p:cNvPr id="4" name="Title 3">
            <a:extLst>
              <a:ext uri="{FF2B5EF4-FFF2-40B4-BE49-F238E27FC236}">
                <a16:creationId xmlns:a16="http://schemas.microsoft.com/office/drawing/2014/main" id="{C21AD696-5874-451D-8B94-CD13E51EBCF7}"/>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FE40D858-45F2-4203-90EC-DE21CB38EAB5}"/>
              </a:ext>
            </a:extLst>
          </p:cNvPr>
          <p:cNvSpPr>
            <a:spLocks noGrp="1"/>
          </p:cNvSpPr>
          <p:nvPr>
            <p:ph type="ftr" sz="quarter" idx="13"/>
          </p:nvPr>
        </p:nvSpPr>
        <p:spPr/>
        <p:txBody>
          <a:bodyPr/>
          <a:lstStyle/>
          <a:p>
            <a:r>
              <a:rPr lang="en-US" dirty="0"/>
              <a:t>Agenda</a:t>
            </a:r>
          </a:p>
        </p:txBody>
      </p:sp>
    </p:spTree>
    <p:extLst>
      <p:ext uri="{BB962C8B-B14F-4D97-AF65-F5344CB8AC3E}">
        <p14:creationId xmlns:p14="http://schemas.microsoft.com/office/powerpoint/2010/main" val="111101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78C2A6-069C-488C-9F7B-8EF0D4702429}"/>
              </a:ext>
            </a:extLst>
          </p:cNvPr>
          <p:cNvSpPr>
            <a:spLocks noGrp="1"/>
          </p:cNvSpPr>
          <p:nvPr>
            <p:ph type="body" idx="1"/>
          </p:nvPr>
        </p:nvSpPr>
        <p:spPr/>
        <p:txBody>
          <a:bodyPr/>
          <a:lstStyle/>
          <a:p>
            <a:r>
              <a:rPr lang="en-US" dirty="0"/>
              <a:t>Basic Definitions</a:t>
            </a:r>
          </a:p>
          <a:p>
            <a:pPr lvl="2"/>
            <a:r>
              <a:rPr lang="en-US" dirty="0">
                <a:solidFill>
                  <a:srgbClr val="695D46"/>
                </a:solidFill>
              </a:rPr>
              <a:t>Information security's primary focus is the balanced protection of the confidentiality, integrity and availability of data (also known as the </a:t>
            </a:r>
            <a:r>
              <a:rPr lang="en-US" b="1" dirty="0">
                <a:solidFill>
                  <a:srgbClr val="695D46"/>
                </a:solidFill>
              </a:rPr>
              <a:t>CIA</a:t>
            </a:r>
            <a:r>
              <a:rPr lang="en-US" dirty="0">
                <a:solidFill>
                  <a:srgbClr val="695D46"/>
                </a:solidFill>
              </a:rPr>
              <a:t> triad) while maintaining a focus on efficient policy implementation.</a:t>
            </a:r>
          </a:p>
          <a:p>
            <a:pPr lvl="2"/>
            <a:r>
              <a:rPr lang="en-US" dirty="0">
                <a:solidFill>
                  <a:srgbClr val="695D46"/>
                </a:solidFill>
              </a:rPr>
              <a:t>Confidentiality</a:t>
            </a:r>
          </a:p>
          <a:p>
            <a:pPr lvl="2"/>
            <a:r>
              <a:rPr lang="en-US" dirty="0">
                <a:solidFill>
                  <a:srgbClr val="695D46"/>
                </a:solidFill>
              </a:rPr>
              <a:t>Integrity</a:t>
            </a:r>
          </a:p>
          <a:p>
            <a:pPr lvl="2"/>
            <a:r>
              <a:rPr lang="en-US" dirty="0">
                <a:solidFill>
                  <a:srgbClr val="695D46"/>
                </a:solidFill>
              </a:rPr>
              <a:t>Data Availability</a:t>
            </a:r>
          </a:p>
        </p:txBody>
      </p:sp>
      <p:sp>
        <p:nvSpPr>
          <p:cNvPr id="3" name="Slide Number Placeholder 2">
            <a:extLst>
              <a:ext uri="{FF2B5EF4-FFF2-40B4-BE49-F238E27FC236}">
                <a16:creationId xmlns:a16="http://schemas.microsoft.com/office/drawing/2014/main" id="{FA6649F6-1B01-4776-9A09-3C40D5C52F9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
        <p:nvSpPr>
          <p:cNvPr id="4" name="Title 3">
            <a:extLst>
              <a:ext uri="{FF2B5EF4-FFF2-40B4-BE49-F238E27FC236}">
                <a16:creationId xmlns:a16="http://schemas.microsoft.com/office/drawing/2014/main" id="{28230314-5CD4-48CF-9B8B-9D095B693324}"/>
              </a:ext>
            </a:extLst>
          </p:cNvPr>
          <p:cNvSpPr>
            <a:spLocks noGrp="1"/>
          </p:cNvSpPr>
          <p:nvPr>
            <p:ph type="title"/>
          </p:nvPr>
        </p:nvSpPr>
        <p:spPr/>
        <p:txBody>
          <a:bodyPr/>
          <a:lstStyle/>
          <a:p>
            <a:pPr marL="742950" indent="-742950">
              <a:buFont typeface="+mj-lt"/>
              <a:buAutoNum type="arabicPeriod"/>
            </a:pPr>
            <a:r>
              <a:rPr lang="en-US" dirty="0"/>
              <a:t>Introduction	</a:t>
            </a:r>
          </a:p>
        </p:txBody>
      </p:sp>
      <p:sp>
        <p:nvSpPr>
          <p:cNvPr id="5" name="Footer Placeholder 4">
            <a:extLst>
              <a:ext uri="{FF2B5EF4-FFF2-40B4-BE49-F238E27FC236}">
                <a16:creationId xmlns:a16="http://schemas.microsoft.com/office/drawing/2014/main" id="{528ED75F-A96C-4778-A687-A5F8B692190E}"/>
              </a:ext>
            </a:extLst>
          </p:cNvPr>
          <p:cNvSpPr>
            <a:spLocks noGrp="1"/>
          </p:cNvSpPr>
          <p:nvPr>
            <p:ph type="ftr" sz="quarter" idx="13"/>
          </p:nvPr>
        </p:nvSpPr>
        <p:spPr/>
        <p:txBody>
          <a:bodyPr/>
          <a:lstStyle/>
          <a:p>
            <a:r>
              <a:rPr lang="en-US" dirty="0"/>
              <a:t>Introduction</a:t>
            </a:r>
          </a:p>
        </p:txBody>
      </p:sp>
      <p:sp>
        <p:nvSpPr>
          <p:cNvPr id="6" name="TextBox 5">
            <a:extLst>
              <a:ext uri="{FF2B5EF4-FFF2-40B4-BE49-F238E27FC236}">
                <a16:creationId xmlns:a16="http://schemas.microsoft.com/office/drawing/2014/main" id="{5CC1E6D0-7341-4C41-BBB2-2B72D709CA5F}"/>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2" action="ppaction://hlinksldjump"/>
              </a:rPr>
              <a:t>[1]</a:t>
            </a:r>
            <a:endParaRPr lang="en-US" sz="4000" dirty="0"/>
          </a:p>
        </p:txBody>
      </p:sp>
    </p:spTree>
    <p:extLst>
      <p:ext uri="{BB962C8B-B14F-4D97-AF65-F5344CB8AC3E}">
        <p14:creationId xmlns:p14="http://schemas.microsoft.com/office/powerpoint/2010/main" val="2479684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14EC122-F107-42F6-B42B-A2C717AB0104}"/>
              </a:ext>
            </a:extLst>
          </p:cNvPr>
          <p:cNvSpPr>
            <a:spLocks noGrp="1"/>
          </p:cNvSpPr>
          <p:nvPr>
            <p:ph type="body" idx="1"/>
          </p:nvPr>
        </p:nvSpPr>
        <p:spPr/>
        <p:txBody>
          <a:bodyPr/>
          <a:lstStyle/>
          <a:p>
            <a:r>
              <a:rPr lang="en-US" dirty="0"/>
              <a:t>Middleware</a:t>
            </a:r>
          </a:p>
          <a:p>
            <a:r>
              <a:rPr lang="en-US" dirty="0"/>
              <a:t>Sandboxing</a:t>
            </a:r>
          </a:p>
          <a:p>
            <a:pPr lvl="1"/>
            <a:r>
              <a:rPr lang="en-US" dirty="0"/>
              <a:t>Isolation concept</a:t>
            </a:r>
          </a:p>
          <a:p>
            <a:pPr lvl="1"/>
            <a:r>
              <a:rPr lang="en-US" dirty="0"/>
              <a:t>Extra layer of security</a:t>
            </a:r>
          </a:p>
          <a:p>
            <a:pPr lvl="1"/>
            <a:r>
              <a:rPr lang="en-US" dirty="0"/>
              <a:t>Prevention of malware or harmful applications</a:t>
            </a:r>
          </a:p>
        </p:txBody>
      </p:sp>
      <p:sp>
        <p:nvSpPr>
          <p:cNvPr id="3" name="Slide Number Placeholder 2">
            <a:extLst>
              <a:ext uri="{FF2B5EF4-FFF2-40B4-BE49-F238E27FC236}">
                <a16:creationId xmlns:a16="http://schemas.microsoft.com/office/drawing/2014/main" id="{A38ADFA2-D651-4C7B-AD15-B729EDE7D535}"/>
              </a:ext>
            </a:extLst>
          </p:cNvPr>
          <p:cNvSpPr>
            <a:spLocks noGrp="1"/>
          </p:cNvSpPr>
          <p:nvPr>
            <p:ph type="sldNum" idx="12"/>
          </p:nvPr>
        </p:nvSpPr>
        <p:spPr/>
        <p:txBody>
          <a:bodyPr/>
          <a:lstStyle/>
          <a:p>
            <a:fld id="{00000000-1234-1234-1234-123412341234}" type="slidenum">
              <a:rPr lang="en-US" smtClean="0"/>
              <a:pPr/>
              <a:t>8</a:t>
            </a:fld>
            <a:endParaRPr lang="en-US" dirty="0"/>
          </a:p>
        </p:txBody>
      </p:sp>
      <p:sp>
        <p:nvSpPr>
          <p:cNvPr id="4" name="Title 3">
            <a:extLst>
              <a:ext uri="{FF2B5EF4-FFF2-40B4-BE49-F238E27FC236}">
                <a16:creationId xmlns:a16="http://schemas.microsoft.com/office/drawing/2014/main" id="{1189B83B-18B5-4ED6-A1C6-188F4C27C05E}"/>
              </a:ext>
            </a:extLst>
          </p:cNvPr>
          <p:cNvSpPr>
            <a:spLocks noGrp="1"/>
          </p:cNvSpPr>
          <p:nvPr>
            <p:ph type="title"/>
          </p:nvPr>
        </p:nvSpPr>
        <p:spPr/>
        <p:txBody>
          <a:bodyPr/>
          <a:lstStyle/>
          <a:p>
            <a:pPr marL="742950" indent="-742950">
              <a:buFont typeface="+mj-lt"/>
              <a:buAutoNum type="arabicPeriod"/>
            </a:pPr>
            <a:r>
              <a:rPr lang="en-US" dirty="0"/>
              <a:t>Introduction (Cont’d)</a:t>
            </a:r>
          </a:p>
        </p:txBody>
      </p:sp>
      <p:sp>
        <p:nvSpPr>
          <p:cNvPr id="5" name="Footer Placeholder 4">
            <a:extLst>
              <a:ext uri="{FF2B5EF4-FFF2-40B4-BE49-F238E27FC236}">
                <a16:creationId xmlns:a16="http://schemas.microsoft.com/office/drawing/2014/main" id="{B871FFE1-D337-42C4-BD72-3138426838D8}"/>
              </a:ext>
            </a:extLst>
          </p:cNvPr>
          <p:cNvSpPr>
            <a:spLocks noGrp="1"/>
          </p:cNvSpPr>
          <p:nvPr>
            <p:ph type="ftr" sz="quarter" idx="13"/>
          </p:nvPr>
        </p:nvSpPr>
        <p:spPr/>
        <p:txBody>
          <a:bodyPr/>
          <a:lstStyle/>
          <a:p>
            <a:r>
              <a:rPr lang="en-US" dirty="0"/>
              <a:t>Introduction</a:t>
            </a:r>
          </a:p>
        </p:txBody>
      </p:sp>
      <p:sp>
        <p:nvSpPr>
          <p:cNvPr id="6" name="TextBox 5">
            <a:extLst>
              <a:ext uri="{FF2B5EF4-FFF2-40B4-BE49-F238E27FC236}">
                <a16:creationId xmlns:a16="http://schemas.microsoft.com/office/drawing/2014/main" id="{67BC7E4A-2B83-476C-8D50-D1E065D21513}"/>
              </a:ext>
            </a:extLst>
          </p:cNvPr>
          <p:cNvSpPr txBox="1"/>
          <p:nvPr/>
        </p:nvSpPr>
        <p:spPr>
          <a:xfrm>
            <a:off x="8238146" y="404336"/>
            <a:ext cx="783012" cy="707886"/>
          </a:xfrm>
          <a:prstGeom prst="rect">
            <a:avLst/>
          </a:prstGeom>
          <a:noFill/>
        </p:spPr>
        <p:txBody>
          <a:bodyPr wrap="square" rtlCol="0">
            <a:spAutoFit/>
          </a:bodyPr>
          <a:lstStyle/>
          <a:p>
            <a:r>
              <a:rPr lang="en-US" sz="4000" dirty="0">
                <a:hlinkClick r:id="rId2" action="ppaction://hlinksldjump"/>
              </a:rPr>
              <a:t>[1]</a:t>
            </a:r>
            <a:endParaRPr lang="en-US" sz="4000" dirty="0"/>
          </a:p>
        </p:txBody>
      </p:sp>
    </p:spTree>
    <p:extLst>
      <p:ext uri="{BB962C8B-B14F-4D97-AF65-F5344CB8AC3E}">
        <p14:creationId xmlns:p14="http://schemas.microsoft.com/office/powerpoint/2010/main" val="3518938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icture containing table, sitting, pink, room&#10;&#10;Description automatically generated">
            <a:extLst>
              <a:ext uri="{FF2B5EF4-FFF2-40B4-BE49-F238E27FC236}">
                <a16:creationId xmlns:a16="http://schemas.microsoft.com/office/drawing/2014/main" id="{D2692083-9ED6-4E3B-800F-1C138C5509E5}"/>
              </a:ext>
            </a:extLst>
          </p:cNvPr>
          <p:cNvPicPr>
            <a:picLocks noChangeAspect="1"/>
          </p:cNvPicPr>
          <p:nvPr/>
        </p:nvPicPr>
        <p:blipFill>
          <a:blip r:embed="rId2"/>
          <a:stretch>
            <a:fillRect/>
          </a:stretch>
        </p:blipFill>
        <p:spPr>
          <a:xfrm>
            <a:off x="337559" y="24817"/>
            <a:ext cx="8468882" cy="4695797"/>
          </a:xfrm>
          <a:prstGeom prst="rect">
            <a:avLst/>
          </a:prstGeom>
        </p:spPr>
      </p:pic>
      <p:sp>
        <p:nvSpPr>
          <p:cNvPr id="5" name="Footer Placeholder 4">
            <a:extLst>
              <a:ext uri="{FF2B5EF4-FFF2-40B4-BE49-F238E27FC236}">
                <a16:creationId xmlns:a16="http://schemas.microsoft.com/office/drawing/2014/main" id="{41E8E8C7-4777-4F09-ACC8-F05A527CDF1F}"/>
              </a:ext>
            </a:extLst>
          </p:cNvPr>
          <p:cNvSpPr>
            <a:spLocks noGrp="1"/>
          </p:cNvSpPr>
          <p:nvPr>
            <p:ph type="ftr" sz="quarter" idx="11"/>
          </p:nvPr>
        </p:nvSpPr>
        <p:spPr>
          <a:xfrm>
            <a:off x="734638" y="4844838"/>
            <a:ext cx="3617103" cy="273844"/>
          </a:xfrm>
        </p:spPr>
        <p:txBody>
          <a:bodyPr>
            <a:normAutofit/>
          </a:bodyPr>
          <a:lstStyle/>
          <a:p>
            <a:pPr>
              <a:lnSpc>
                <a:spcPct val="90000"/>
              </a:lnSpc>
              <a:spcAft>
                <a:spcPts val="600"/>
              </a:spcAft>
            </a:pPr>
            <a:r>
              <a:rPr lang="en-US" sz="1300" cap="none" dirty="0"/>
              <a:t>Sandbox</a:t>
            </a:r>
          </a:p>
        </p:txBody>
      </p:sp>
      <p:sp>
        <p:nvSpPr>
          <p:cNvPr id="3" name="Slide Number Placeholder 2">
            <a:extLst>
              <a:ext uri="{FF2B5EF4-FFF2-40B4-BE49-F238E27FC236}">
                <a16:creationId xmlns:a16="http://schemas.microsoft.com/office/drawing/2014/main" id="{BAD088B7-A881-40D2-9414-5C61FC3AB433}"/>
              </a:ext>
            </a:extLst>
          </p:cNvPr>
          <p:cNvSpPr>
            <a:spLocks noGrp="1"/>
          </p:cNvSpPr>
          <p:nvPr>
            <p:ph type="sldNum" sz="quarter" idx="12"/>
          </p:nvPr>
        </p:nvSpPr>
        <p:spPr/>
        <p:txBody>
          <a:bodyPr>
            <a:normAutofit/>
          </a:bodyPr>
          <a:lstStyle/>
          <a:p>
            <a:pPr>
              <a:lnSpc>
                <a:spcPct val="90000"/>
              </a:lnSpc>
              <a:spcAft>
                <a:spcPts val="600"/>
              </a:spcAft>
            </a:pPr>
            <a:fld id="{00000000-1234-1234-1234-123412341234}" type="slidenum">
              <a:rPr lang="en-US" sz="1300">
                <a:solidFill>
                  <a:srgbClr val="FFFFFF"/>
                </a:solidFill>
              </a:rPr>
              <a:pPr>
                <a:lnSpc>
                  <a:spcPct val="90000"/>
                </a:lnSpc>
                <a:spcAft>
                  <a:spcPts val="600"/>
                </a:spcAft>
              </a:pPr>
              <a:t>9</a:t>
            </a:fld>
            <a:endParaRPr lang="en-US" sz="1300" dirty="0">
              <a:solidFill>
                <a:srgbClr val="FFFFFF"/>
              </a:solidFill>
            </a:endParaRPr>
          </a:p>
        </p:txBody>
      </p:sp>
    </p:spTree>
    <p:extLst>
      <p:ext uri="{BB962C8B-B14F-4D97-AF65-F5344CB8AC3E}">
        <p14:creationId xmlns:p14="http://schemas.microsoft.com/office/powerpoint/2010/main" val="684367205"/>
      </p:ext>
    </p:extLst>
  </p:cSld>
  <p:clrMapOvr>
    <a:masterClrMapping/>
  </p:clrMapOvr>
</p:sld>
</file>

<file path=ppt/theme/theme1.xml><?xml version="1.0" encoding="utf-8"?>
<a:theme xmlns:a="http://schemas.openxmlformats.org/drawingml/2006/main" name="grad project official theme">
  <a:themeElements>
    <a:clrScheme name="final layout">
      <a:dk1>
        <a:srgbClr val="000000"/>
      </a:dk1>
      <a:lt1>
        <a:sysClr val="window" lastClr="FFFFFF"/>
      </a:lt1>
      <a:dk2>
        <a:srgbClr val="121429"/>
      </a:dk2>
      <a:lt2>
        <a:srgbClr val="ACCBF9"/>
      </a:lt2>
      <a:accent1>
        <a:srgbClr val="4661A4"/>
      </a:accent1>
      <a:accent2>
        <a:srgbClr val="1D2A3F"/>
      </a:accent2>
      <a:accent3>
        <a:srgbClr val="193B58"/>
      </a:accent3>
      <a:accent4>
        <a:srgbClr val="7F8FA9"/>
      </a:accent4>
      <a:accent5>
        <a:srgbClr val="5AA2AE"/>
      </a:accent5>
      <a:accent6>
        <a:srgbClr val="9D90A0"/>
      </a:accent6>
      <a:hlink>
        <a:srgbClr val="5C5C5C"/>
      </a:hlink>
      <a:folHlink>
        <a:srgbClr val="43698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grad project official theme" id="{85CED8DC-D9CA-4CA0-ADAE-B72538C8236A}" vid="{AF7ADFFA-AD13-41AA-A7C2-B5B75F1AF8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grad project official theme</Template>
  <TotalTime>322</TotalTime>
  <Words>2879</Words>
  <Application>Microsoft Office PowerPoint</Application>
  <PresentationFormat>On-screen Show (16:9)</PresentationFormat>
  <Paragraphs>616</Paragraphs>
  <Slides>55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55</vt:i4>
      </vt:variant>
    </vt:vector>
  </HeadingPairs>
  <TitlesOfParts>
    <vt:vector size="62" baseType="lpstr">
      <vt:lpstr>Calibri Light</vt:lpstr>
      <vt:lpstr>Courier New</vt:lpstr>
      <vt:lpstr>Open Sans</vt:lpstr>
      <vt:lpstr>PT Sans Narrow</vt:lpstr>
      <vt:lpstr>Calibri</vt:lpstr>
      <vt:lpstr>Arial</vt:lpstr>
      <vt:lpstr>grad project official theme</vt:lpstr>
      <vt:lpstr>USafeB: USB Sandbox</vt:lpstr>
      <vt:lpstr>Presented by</vt:lpstr>
      <vt:lpstr>Objectives</vt:lpstr>
      <vt:lpstr>Agenda</vt:lpstr>
      <vt:lpstr>Objectives</vt:lpstr>
      <vt:lpstr>Agenda</vt:lpstr>
      <vt:lpstr>Introduction </vt:lpstr>
      <vt:lpstr>Introduction (Cont’d)</vt:lpstr>
      <vt:lpstr>PowerPoint Presentation</vt:lpstr>
      <vt:lpstr>Agenda</vt:lpstr>
      <vt:lpstr>2. Motivation and Attacks</vt:lpstr>
      <vt:lpstr>2. Motivation and Attacks (Cont’d)</vt:lpstr>
      <vt:lpstr>A. Reprogrammable microcontroller      USB attacks </vt:lpstr>
      <vt:lpstr>Keyboard Emulation Attacks</vt:lpstr>
      <vt:lpstr>PowerPoint Presentation</vt:lpstr>
      <vt:lpstr>PowerPoint Presentation</vt:lpstr>
      <vt:lpstr>B1. Maliciously reprogrammed USB peripheral firmware</vt:lpstr>
      <vt:lpstr>Default gateway override by Modified USB Firmware</vt:lpstr>
      <vt:lpstr>B2. Attacks based on unprogrammed USB devices</vt:lpstr>
      <vt:lpstr>Stuxnet</vt:lpstr>
      <vt:lpstr>C. USB-based electrical attacks</vt:lpstr>
      <vt:lpstr>Objectives</vt:lpstr>
      <vt:lpstr>Agenda</vt:lpstr>
      <vt:lpstr>3. Summary of Related Work</vt:lpstr>
      <vt:lpstr>3. Summary Of Related Work (Cont’d)</vt:lpstr>
      <vt:lpstr>PowerPoint Presentation</vt:lpstr>
      <vt:lpstr>PowerPoint Presentation</vt:lpstr>
      <vt:lpstr>PowerPoint Presentation</vt:lpstr>
      <vt:lpstr>Agenda</vt:lpstr>
      <vt:lpstr>4. Need to Extend Related Work</vt:lpstr>
      <vt:lpstr>Objectives</vt:lpstr>
      <vt:lpstr>Agenda</vt:lpstr>
      <vt:lpstr>5. Scope of Project</vt:lpstr>
      <vt:lpstr>5. Scope of Project</vt:lpstr>
      <vt:lpstr>Agenda</vt:lpstr>
      <vt:lpstr>6. Proposed Solution</vt:lpstr>
      <vt:lpstr>Agenda</vt:lpstr>
      <vt:lpstr>7. Features</vt:lpstr>
      <vt:lpstr>7. Features (Cont’d)</vt:lpstr>
      <vt:lpstr>7. Features (Cont’d)</vt:lpstr>
      <vt:lpstr>PowerPoint Presentation</vt:lpstr>
      <vt:lpstr>PowerPoint Presentation</vt:lpstr>
      <vt:lpstr>PowerPoint Presentation</vt:lpstr>
      <vt:lpstr>Agenda</vt:lpstr>
      <vt:lpstr>8. Future Extension</vt:lpstr>
      <vt:lpstr>Objectives</vt:lpstr>
      <vt:lpstr>PowerPoint Presentation</vt:lpstr>
      <vt:lpstr>Agenda</vt:lpstr>
      <vt:lpstr>9. Conclusion</vt:lpstr>
      <vt:lpstr>References</vt:lpstr>
      <vt:lpstr>References (Cont’d)</vt:lpstr>
      <vt:lpstr>References (Cont’d)</vt:lpstr>
      <vt:lpstr>References (Cont’d)</vt:lpstr>
      <vt:lpstr>References (Cont’d)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USafeB: USB Sandbox</dc:title>
  <dc:creator>Rania Alidin</dc:creator>
  <cp:lastModifiedBy>Ahmed Mahmoud Abdo Elrefai</cp:lastModifiedBy>
  <cp:revision>57</cp:revision>
  <dcterms:created xsi:type="dcterms:W3CDTF">2020-01-24T16:06:24Z</dcterms:created>
  <dcterms:modified xsi:type="dcterms:W3CDTF">2020-02-08T18:28:03Z</dcterms:modified>
</cp:coreProperties>
</file>

<file path=docProps/thumbnail.jpeg>
</file>